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F_13060F6C.xml" ContentType="application/vnd.ms-powerpoint.comments+xml"/>
  <Override PartName="/ppt/comments/modernComment_110_E9F5548D.xml" ContentType="application/vnd.ms-powerpoint.comments+xml"/>
  <Override PartName="/ppt/comments/modernComment_111_AB296365.xml" ContentType="application/vnd.ms-powerpoint.comments+xml"/>
  <Override PartName="/ppt/comments/modernComment_112_57F8C935.xml" ContentType="application/vnd.ms-powerpoint.comments+xml"/>
  <Override PartName="/ppt/comments/modernComment_10B_D2A8707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256" r:id="rId5"/>
    <p:sldId id="264" r:id="rId6"/>
    <p:sldId id="260" r:id="rId7"/>
    <p:sldId id="271" r:id="rId8"/>
    <p:sldId id="272" r:id="rId9"/>
    <p:sldId id="273" r:id="rId10"/>
    <p:sldId id="274" r:id="rId11"/>
    <p:sldId id="267" r:id="rId12"/>
    <p:sldId id="266" r:id="rId13"/>
    <p:sldId id="270" r:id="rId14"/>
    <p:sldId id="268" r:id="rId15"/>
    <p:sldId id="275" r:id="rId16"/>
    <p:sldId id="276" r:id="rId17"/>
    <p:sldId id="269" r:id="rId18"/>
  </p:sldIdLst>
  <p:sldSz cx="18288000" cy="10287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Bold" panose="00000800000000000000" pitchFamily="2" charset="0"/>
      <p:regular r:id="rId24"/>
      <p:bold r:id="rId25"/>
    </p:embeddedFont>
    <p:embeddedFont>
      <p:font typeface="Poppins Italics" panose="020B0604020202020204" charset="0"/>
      <p:regular r:id="rId26"/>
    </p:embeddedFont>
    <p:embeddedFont>
      <p:font typeface="Poppins Ultra-Bold" panose="020B0604020202020204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BE2D53-8C9E-A0FE-FA1A-B1C859C34921}" name="Ahmed Belgacem" initials="AB" userId="S::belgacem@multitelbelgique.onmicrosoft.com::a5c12d44-1b54-4b2c-82e4-bf10fd20c9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96EA1-5F07-968C-CE3F-A1FA907E9554}" v="284" dt="2026-06-04T08:31:37.919"/>
    <p1510:client id="{3B398CFE-FCCE-761E-29B5-EEE1148B8CA9}" v="5" dt="2026-06-04T08:50:20.054"/>
    <p1510:client id="{8488864B-0E8F-4614-AFD6-3047743FC3A5}" v="749" dt="2026-06-03T21:06:12.246"/>
    <p1510:client id="{B63E65B3-465B-E61B-5163-F052DDE87FE4}" v="6" dt="2026-06-04T11:36:54.005"/>
    <p1510:client id="{BEB61712-226E-4EF2-9BBC-74F88318CC99}" v="122" dt="2026-06-04T08:46:45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0B_D2A870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7CA2A4-F08B-4F8F-8313-C84A2747BA82}" authorId="{55BE2D53-8C9E-A0FE-FA1A-B1C859C34921}" created="2026-06-04T07:58:34.144">
    <pc:sldMkLst xmlns:pc="http://schemas.microsoft.com/office/powerpoint/2013/main/command">
      <pc:docMk/>
      <pc:sldMk cId="3534254196" sldId="267"/>
    </pc:sldMkLst>
    <p188:txBody>
      <a:bodyPr/>
      <a:lstStyle/>
      <a:p>
        <a:r>
          <a:rPr lang="en-US"/>
          <a:t>Software development</a:t>
        </a:r>
      </a:p>
    </p188:txBody>
  </p188:cm>
</p188:cmLst>
</file>

<file path=ppt/comments/modernComment_10F_13060F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658A46-9EE1-4A30-A82B-40D90CEB5F24}" authorId="{55BE2D53-8C9E-A0FE-FA1A-B1C859C34921}" created="2026-06-04T07:38:19.232">
    <pc:sldMkLst xmlns:pc="http://schemas.microsoft.com/office/powerpoint/2013/main/command">
      <pc:docMk/>
      <pc:sldMk cId="319164268" sldId="271"/>
    </pc:sldMkLst>
    <p188:txBody>
      <a:bodyPr/>
      <a:lstStyle/>
      <a:p>
        <a:r>
          <a:rPr lang="en-US"/>
          <a:t>This reminds us of....
et j'aurais plutot écris This brings to mind</a:t>
        </a:r>
      </a:p>
    </p188:txBody>
  </p188:cm>
  <p188:cm id="{C61B73D1-C6CF-4C0F-A110-0E2BB2B340B1}" authorId="{55BE2D53-8C9E-A0FE-FA1A-B1C859C34921}" created="2026-06-04T07:40:36.68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9164268" sldId="271"/>
      <ac:spMk id="12" creationId="{591D3EA1-830F-E8A6-8BC6-9A26BC835667}"/>
      <ac:txMk cp="0" len="225">
        <ac:context len="572" hash="4025406322"/>
      </ac:txMk>
    </ac:txMkLst>
    <p188:pos x="6757987" y="1157287"/>
    <p188:txBody>
      <a:bodyPr/>
      <a:lstStyle/>
      <a:p>
        <a:r>
          <a:rPr lang="en-US"/>
          <a:t>Graph Neural Networks (GNN), le papier au début les appelle des Graph Networks mais maintenant les gens appellent ça des GNN je pense</a:t>
        </a:r>
      </a:p>
    </p188:txBody>
  </p188:cm>
  <p188:cm id="{560437C3-40B6-4CCE-9C64-D340B203C737}" authorId="{55BE2D53-8C9E-A0FE-FA1A-B1C859C34921}" created="2026-06-04T07:41:57.91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9164268" sldId="271"/>
      <ac:spMk id="12" creationId="{591D3EA1-830F-E8A6-8BC6-9A26BC835667}"/>
      <ac:txMk cp="0" len="571">
        <ac:context len="572" hash="4025406322"/>
      </ac:txMk>
    </ac:txMkLst>
    <p188:pos x="7129462" y="5957887"/>
    <p188:txBody>
      <a:bodyPr/>
      <a:lstStyle/>
      <a:p>
        <a:r>
          <a:rPr lang="en-US"/>
          <a:t>from its initial conditions</a:t>
        </a:r>
      </a:p>
    </p188:txBody>
  </p188:cm>
  <p188:cm id="{3A23F7FA-9635-4ED2-9FE1-ECA3729107EE}" authorId="{55BE2D53-8C9E-A0FE-FA1A-B1C859C34921}" created="2026-06-04T07:42:44.6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9164268" sldId="271"/>
      <ac:spMk id="12" creationId="{591D3EA1-830F-E8A6-8BC6-9A26BC835667}"/>
      <ac:txMk cp="0" len="571">
        <ac:context len="572" hash="4025406322"/>
      </ac:txMk>
    </ac:txMkLst>
    <p188:pos x="7129462" y="5957887"/>
    <p188:txBody>
      <a:bodyPr/>
      <a:lstStyle/>
      <a:p>
        <a:r>
          <a:rPr lang="en-US"/>
          <a:t>Require the integration of physical laws (differential equations).</a:t>
        </a:r>
      </a:p>
    </p188:txBody>
  </p188:cm>
</p188:cmLst>
</file>

<file path=ppt/comments/modernComment_110_E9F554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7B0A40-5E04-490A-A69A-738D3421E2E4}" authorId="{55BE2D53-8C9E-A0FE-FA1A-B1C859C34921}" created="2026-06-04T07:49:39.174">
    <pc:sldMkLst xmlns:pc="http://schemas.microsoft.com/office/powerpoint/2013/main/command">
      <pc:docMk/>
      <pc:sldMk cId="3925169293" sldId="272"/>
    </pc:sldMkLst>
    <p188:txBody>
      <a:bodyPr/>
      <a:lstStyle/>
      <a:p>
        <a:r>
          <a:rPr lang="en-US"/>
          <a:t>relevant pas pertinent</a:t>
        </a:r>
      </a:p>
    </p188:txBody>
  </p188:cm>
</p188:cmLst>
</file>

<file path=ppt/comments/modernComment_111_AB2963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668334-682C-492A-8285-7993C4FCF030}" authorId="{55BE2D53-8C9E-A0FE-FA1A-B1C859C34921}" created="2026-06-04T07:53:00.94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71616357" sldId="273"/>
      <ac:spMk id="12" creationId="{6164AE9E-D617-A34D-71EC-5599D9500404}"/>
      <ac:txMk cp="19" len="80">
        <ac:context len="101" hash="250208062"/>
      </ac:txMk>
    </ac:txMkLst>
    <p188:pos x="11601450" y="357187"/>
    <p188:txBody>
      <a:bodyPr/>
      <a:lstStyle/>
      <a:p>
        <a:r>
          <a:rPr lang="en-US"/>
          <a:t>a variety of functions are involved</a:t>
        </a:r>
      </a:p>
    </p188:txBody>
  </p188:cm>
  <p188:cm id="{3F0A96F1-F8EF-4CFA-8935-E689267F3061}" authorId="{55BE2D53-8C9E-A0FE-FA1A-B1C859C34921}" created="2026-06-04T07:54:18.30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71616357" sldId="273"/>
      <ac:spMk id="17" creationId="{68B03DFF-B68C-5B58-53C3-DC01DF9F2104}"/>
      <ac:txMk cp="100" len="71">
        <ac:context len="245" hash="1235349703"/>
      </ac:txMk>
    </ac:txMkLst>
    <p188:pos x="8358187" y="628650"/>
    <p188:txBody>
      <a:bodyPr/>
      <a:lstStyle/>
      <a:p>
        <a:r>
          <a:rPr lang="en-US"/>
          <a:t>Atmospheric pressure depends on altitude/height (h). Its models can go</a:t>
        </a:r>
      </a:p>
    </p188:txBody>
  </p188:cm>
  <p188:cm id="{11B01950-5503-4137-8876-F638DFD8CB79}" authorId="{55BE2D53-8C9E-A0FE-FA1A-B1C859C34921}" created="2026-06-04T07:54:54.6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71616357" sldId="273"/>
      <ac:spMk id="16" creationId="{3E4BB3DF-3F39-A8F2-335B-AB0A63A5F4EA}"/>
      <ac:txMk cp="0" len="85">
        <ac:context len="86" hash="865007895"/>
      </ac:txMk>
    </ac:txMkLst>
    <p188:pos x="3886200" y="628650"/>
    <p188:txBody>
      <a:bodyPr/>
      <a:lstStyle/>
      <a:p>
        <a:r>
          <a:rPr lang="en-US"/>
          <a:t>relationship?</a:t>
        </a:r>
      </a:p>
    </p188:txBody>
  </p188:cm>
</p188:cmLst>
</file>

<file path=ppt/comments/modernComment_112_57F8C93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54396B-BC14-4459-A416-37CE63E79716}" authorId="{55BE2D53-8C9E-A0FE-FA1A-B1C859C34921}" created="2026-06-04T07:56:43.344">
    <pc:sldMkLst xmlns:pc="http://schemas.microsoft.com/office/powerpoint/2013/main/command">
      <pc:docMk/>
      <pc:sldMk cId="1475922229" sldId="274"/>
    </pc:sldMkLst>
    <p188:txBody>
      <a:bodyPr/>
      <a:lstStyle/>
      <a:p>
        <a:r>
          <a:rPr lang="en-US"/>
          <a:t>Je ne dirais pas Developed prior to the workshop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83"/>
            <a:ext cx="7772400" cy="1323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97580"/>
            <a:ext cx="6400800" cy="15773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3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0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47174"/>
            <a:ext cx="2057400" cy="52663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7174"/>
            <a:ext cx="6019800" cy="52663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5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66210"/>
            <a:ext cx="7772400" cy="122586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16042"/>
            <a:ext cx="7772400" cy="135016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9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180"/>
            <a:ext cx="4038600" cy="407336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180"/>
            <a:ext cx="4038600" cy="407336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9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1602"/>
            <a:ext cx="4040188" cy="57578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57388"/>
            <a:ext cx="4040188" cy="3556159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81602"/>
            <a:ext cx="4041775" cy="57578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57388"/>
            <a:ext cx="4041775" cy="3556159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0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5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45745"/>
            <a:ext cx="3008313" cy="104584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45745"/>
            <a:ext cx="5111750" cy="5267802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91590"/>
            <a:ext cx="3008313" cy="422195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2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20540"/>
            <a:ext cx="5486400" cy="51006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51498"/>
            <a:ext cx="5486400" cy="370332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30604"/>
            <a:ext cx="5486400" cy="724376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174"/>
            <a:ext cx="82296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180"/>
            <a:ext cx="8229600" cy="4073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720715"/>
            <a:ext cx="2133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720715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20715"/>
            <a:ext cx="2133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9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mailto:belgacem@multitel.b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oudart@multitel.be" TargetMode="External"/><Relationship Id="rId5" Type="http://schemas.openxmlformats.org/officeDocument/2006/relationships/hyperlink" Target="mailto:tellez@multitel.be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13060F6C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Bw5f4vYL98?start=184&amp;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microsoft.com/office/2018/10/relationships/comments" Target="../comments/modernComment_110_E9F5548D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microsoft.com/office/2018/10/relationships/comments" Target="../comments/modernComment_111_AB2963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8/10/relationships/comments" Target="../comments/modernComment_112_57F8C9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microsoft.com/office/2018/10/relationships/comments" Target="../comments/modernComment_10B_D2A870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92140">
            <a:off x="7475784" y="1539662"/>
            <a:ext cx="12766963" cy="12506304"/>
          </a:xfrm>
          <a:custGeom>
            <a:avLst/>
            <a:gdLst/>
            <a:ahLst/>
            <a:cxnLst/>
            <a:rect l="l" t="t" r="r" b="b"/>
            <a:pathLst>
              <a:path w="14185514" h="13895893">
                <a:moveTo>
                  <a:pt x="0" y="0"/>
                </a:moveTo>
                <a:lnTo>
                  <a:pt x="14185514" y="0"/>
                </a:lnTo>
                <a:lnTo>
                  <a:pt x="14185514" y="13895893"/>
                </a:lnTo>
                <a:lnTo>
                  <a:pt x="0" y="1389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>
            <a:off x="-208722" y="-2485"/>
            <a:ext cx="18496721" cy="1054044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Freeform 4"/>
          <p:cNvSpPr/>
          <p:nvPr/>
        </p:nvSpPr>
        <p:spPr>
          <a:xfrm>
            <a:off x="-4592172" y="-6315671"/>
            <a:ext cx="17196729" cy="14108484"/>
          </a:xfrm>
          <a:custGeom>
            <a:avLst/>
            <a:gdLst/>
            <a:ahLst/>
            <a:cxnLst/>
            <a:rect l="l" t="t" r="r" b="b"/>
            <a:pathLst>
              <a:path w="19107477" h="15676093">
                <a:moveTo>
                  <a:pt x="0" y="0"/>
                </a:moveTo>
                <a:lnTo>
                  <a:pt x="19107478" y="0"/>
                </a:lnTo>
                <a:lnTo>
                  <a:pt x="19107478" y="15676093"/>
                </a:lnTo>
                <a:lnTo>
                  <a:pt x="0" y="1567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5" name="Freeform 5"/>
          <p:cNvSpPr/>
          <p:nvPr/>
        </p:nvSpPr>
        <p:spPr>
          <a:xfrm>
            <a:off x="4428919" y="2722131"/>
            <a:ext cx="9430531" cy="3554401"/>
          </a:xfrm>
          <a:custGeom>
            <a:avLst/>
            <a:gdLst/>
            <a:ahLst/>
            <a:cxnLst/>
            <a:rect l="l" t="t" r="r" b="b"/>
            <a:pathLst>
              <a:path w="10478368" h="3949334">
                <a:moveTo>
                  <a:pt x="0" y="0"/>
                </a:moveTo>
                <a:lnTo>
                  <a:pt x="10478368" y="0"/>
                </a:lnTo>
                <a:lnTo>
                  <a:pt x="10478368" y="3949334"/>
                </a:lnTo>
                <a:lnTo>
                  <a:pt x="0" y="3949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6" name="TextBox 6"/>
          <p:cNvSpPr txBox="1"/>
          <p:nvPr/>
        </p:nvSpPr>
        <p:spPr>
          <a:xfrm>
            <a:off x="5561649" y="6504634"/>
            <a:ext cx="6956885" cy="666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50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SPRING TEAMBUILDING</a:t>
            </a:r>
            <a:endParaRPr lang="en-US" sz="4050" b="1">
              <a:solidFill>
                <a:srgbClr val="FFFFFF"/>
              </a:solidFill>
              <a:latin typeface="Poppins Ultra-Bold"/>
              <a:ea typeface="Poppins Ultra-Bold"/>
              <a:cs typeface="Poppins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35244" y="8329943"/>
            <a:ext cx="4626549" cy="259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4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</a:rPr>
              <a:t>JUNE 8TH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AA74A-9A54-0C85-A685-56BB31FF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0EE599-9934-A02B-D641-1ABC9A3438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974ECE-B2E1-7591-25D0-6FC17BA730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B5293B1-8A4D-56EE-5AD7-7927EA380EA8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62ECED-9E87-397C-20D0-2EEE3D2B5FE8}"/>
              </a:ext>
            </a:extLst>
          </p:cNvPr>
          <p:cNvGrpSpPr/>
          <p:nvPr/>
        </p:nvGrpSpPr>
        <p:grpSpPr>
          <a:xfrm>
            <a:off x="1825386" y="913388"/>
            <a:ext cx="6581716" cy="1663341"/>
            <a:chOff x="1840230" y="1640752"/>
            <a:chExt cx="6581716" cy="1663341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6FD6540B-AAB3-9D25-AD0B-34990BB549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C842163E-2F2F-0A5C-83E0-EC783F64EB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0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Propagator Demo</a:t>
              </a:r>
              <a:endParaRPr lang="en-US" sz="3400" b="1">
                <a:solidFill>
                  <a:srgbClr val="000038"/>
                </a:solidFill>
                <a:latin typeface="Poppins Bold"/>
                <a:ea typeface="Poppins Bold"/>
                <a:cs typeface="Poppins Bold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33012055-3D72-9CAA-5FB1-DF25DDDEF9AB}"/>
                </a:ext>
              </a:extLst>
            </p:cNvPr>
            <p:cNvSpPr txBox="1"/>
            <p:nvPr/>
          </p:nvSpPr>
          <p:spPr>
            <a:xfrm>
              <a:off x="2142790" y="1640752"/>
              <a:ext cx="1672850" cy="11406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04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</p:grpSp>
      <p:pic>
        <p:nvPicPr>
          <p:cNvPr id="4" name="Screencast_orbital_mechanics">
            <a:hlinkClick r:id="" action="ppaction://media"/>
            <a:extLst>
              <a:ext uri="{FF2B5EF4-FFF2-40B4-BE49-F238E27FC236}">
                <a16:creationId xmlns:a16="http://schemas.microsoft.com/office/drawing/2014/main" id="{BA636D8E-9E5A-4322-6AAA-9DDEB5151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6617" y="2996045"/>
            <a:ext cx="12062361" cy="63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7804-A08C-88BD-9D38-E245F588A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F15A35-B2C8-A03E-6133-CD4890FE66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1579ED-EA23-A314-99F9-35BAAFD3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19DF91-2AA3-48C3-74D9-E0A267246942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E11CA5-9A06-C722-AD24-051FC199810E}"/>
              </a:ext>
            </a:extLst>
          </p:cNvPr>
          <p:cNvGrpSpPr/>
          <p:nvPr/>
        </p:nvGrpSpPr>
        <p:grpSpPr>
          <a:xfrm>
            <a:off x="1825386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420E7E4-B92C-B575-4BE5-C94E719568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3420C4C-B494-893A-DCB7-599ECDFF7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Expertise Sought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85CAE16-9F8C-81C3-07E9-CA4B55B75E11}"/>
                </a:ext>
              </a:extLst>
            </p:cNvPr>
            <p:cNvSpPr txBox="1"/>
            <p:nvPr/>
          </p:nvSpPr>
          <p:spPr>
            <a:xfrm>
              <a:off x="2142790" y="1640752"/>
              <a:ext cx="1672850" cy="11406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05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701023-8B86-ED66-1478-C0769BF60918}"/>
              </a:ext>
            </a:extLst>
          </p:cNvPr>
          <p:cNvSpPr txBox="1"/>
          <p:nvPr/>
        </p:nvSpPr>
        <p:spPr>
          <a:xfrm>
            <a:off x="1514103" y="3250870"/>
            <a:ext cx="14977753" cy="5233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Machine learning / AI</a:t>
            </a:r>
            <a:endParaRPr lang="en-US" sz="2200" b="1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1: NN Training (</a:t>
            </a:r>
            <a:r>
              <a:rPr lang="en-US" sz="2200" i="1" err="1">
                <a:solidFill>
                  <a:srgbClr val="000038"/>
                </a:solidFill>
                <a:latin typeface="Poppins Italics"/>
                <a:cs typeface="Poppins Italics"/>
              </a:rPr>
              <a:t>PyTorch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, common best practices) 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2: Architecture design (ability to criticize and bring changes to NN architectures)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3: Evaluation methods (use/design of well-known/new methods)</a:t>
            </a:r>
            <a:endParaRPr lang="en-US" sz="22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200"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Physics / Aerospace</a:t>
            </a:r>
            <a:endParaRPr lang="en-US" sz="2200" b="1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1: Orbital mechanics (physical intuition, knowledge of governing forces, …) 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2: Numerical simulation &amp; dynamical systems (experience with solving ODEs)</a:t>
            </a:r>
            <a:endParaRPr lang="en-US" sz="22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200"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Software / Data / Engineering </a:t>
            </a:r>
            <a:endParaRPr lang="en-US" sz="2200" b="1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1: Python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2: Software dev (Git, common best practices, …)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Skill 3: Data pipelines (DVC, data processing, …)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3A71F-FCF5-7422-47EE-D78C61428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496980-A3CE-EB1F-3B6A-8D795815E0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9A340FF-5EA4-949F-05FD-CCDA4F9F48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F10ABDC-FD3A-13F4-2556-966E4179E984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007758-A511-1B9B-8F32-A86EDBDF25CF}"/>
              </a:ext>
            </a:extLst>
          </p:cNvPr>
          <p:cNvGrpSpPr/>
          <p:nvPr/>
        </p:nvGrpSpPr>
        <p:grpSpPr>
          <a:xfrm>
            <a:off x="1825386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44FC3C-5F6F-C56D-7818-A269CC05FC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6BAB693-770C-C266-7B80-2DB1D7C28CF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0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Join us</a:t>
              </a:r>
              <a:endParaRPr lang="en-US" sz="3400" b="1">
                <a:solidFill>
                  <a:srgbClr val="000038"/>
                </a:solidFill>
                <a:latin typeface="Poppins Bold"/>
                <a:ea typeface="Poppins Bold"/>
                <a:cs typeface="Poppins Bold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B81008A8-9EBA-830E-4E42-4C17B4647A55}"/>
                </a:ext>
              </a:extLst>
            </p:cNvPr>
            <p:cNvSpPr txBox="1"/>
            <p:nvPr/>
          </p:nvSpPr>
          <p:spPr>
            <a:xfrm>
              <a:off x="2142790" y="1640752"/>
              <a:ext cx="1672850" cy="11406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06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8A1C17-EF00-323C-8094-AC292AC227B6}"/>
              </a:ext>
            </a:extLst>
          </p:cNvPr>
          <p:cNvSpPr txBox="1"/>
          <p:nvPr/>
        </p:nvSpPr>
        <p:spPr>
          <a:xfrm>
            <a:off x="1514103" y="3250870"/>
            <a:ext cx="14977753" cy="60203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If you join us, you will be able to learn: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New frameworks/architectures (KAN-based)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How NN can be trained on incrementally difficult problems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How to prepare and curate simulated data for your training 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Build a visually appealing demonstrator applying the trained AI models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Basics of orbital dynamics (how cool is this?!)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When everything goes well (because it will): scientific publication and eternal glory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If you want more information, please do not hesitate to contact us: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Horacio Tellez: 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  <a:hlinkClick r:id="rId5"/>
              </a:rPr>
              <a:t>tellez@multitel.be</a:t>
            </a: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Vincent Boudart: 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  <a:hlinkClick r:id="rId6"/>
              </a:rPr>
              <a:t>boudart@multitel.be</a:t>
            </a: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Ahmed Belgacem: 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  <a:hlinkClick r:id="rId7"/>
              </a:rPr>
              <a:t>belgacem@multitel.be</a:t>
            </a: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242570" lvl="1" algn="just">
              <a:lnSpc>
                <a:spcPts val="3149"/>
              </a:lnSpc>
            </a:pPr>
            <a:endParaRPr lang="en-US" sz="2200" i="1">
              <a:solidFill>
                <a:srgbClr val="000038"/>
              </a:solidFill>
              <a:latin typeface="Poppins Italics"/>
              <a:ea typeface="Calibri"/>
              <a:cs typeface="Poppins Italics"/>
            </a:endParaRPr>
          </a:p>
        </p:txBody>
      </p:sp>
    </p:spTree>
    <p:extLst>
      <p:ext uri="{BB962C8B-B14F-4D97-AF65-F5344CB8AC3E}">
        <p14:creationId xmlns:p14="http://schemas.microsoft.com/office/powerpoint/2010/main" val="366591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215B9-1FEF-57D2-D998-B3D17E582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A57CD2-0007-56B2-5027-6F4218CF7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2E8188-DBAB-F977-013F-498B6AF64A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533D693-F444-9894-1789-DA06F1860D3F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E44878-D3CA-425D-6131-88EC96D778F1}"/>
              </a:ext>
            </a:extLst>
          </p:cNvPr>
          <p:cNvGrpSpPr/>
          <p:nvPr/>
        </p:nvGrpSpPr>
        <p:grpSpPr>
          <a:xfrm>
            <a:off x="1825386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488A9D3-FE86-5876-AA0F-8826877472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A89B6E4-0F55-23C7-745C-45A9964A7F5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0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See more !</a:t>
              </a:r>
              <a:endParaRPr lang="en-US" sz="3400" b="1">
                <a:solidFill>
                  <a:srgbClr val="000038"/>
                </a:solidFill>
                <a:latin typeface="Poppins Bold"/>
                <a:ea typeface="Poppins Bold"/>
                <a:cs typeface="Poppins Bold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7F809621-4E05-010D-2899-1080207C1925}"/>
                </a:ext>
              </a:extLst>
            </p:cNvPr>
            <p:cNvSpPr txBox="1"/>
            <p:nvPr/>
          </p:nvSpPr>
          <p:spPr>
            <a:xfrm>
              <a:off x="2142790" y="1640752"/>
              <a:ext cx="1672850" cy="11406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06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A7463D7-9011-FCC8-42F9-5FD9EF795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229" y="1795452"/>
            <a:ext cx="6699250" cy="66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36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07860">
            <a:off x="7475784" y="1539662"/>
            <a:ext cx="12766963" cy="12506304"/>
          </a:xfrm>
          <a:custGeom>
            <a:avLst/>
            <a:gdLst/>
            <a:ahLst/>
            <a:cxnLst/>
            <a:rect l="l" t="t" r="r" b="b"/>
            <a:pathLst>
              <a:path w="14185514" h="13895893">
                <a:moveTo>
                  <a:pt x="0" y="0"/>
                </a:moveTo>
                <a:lnTo>
                  <a:pt x="14185514" y="0"/>
                </a:lnTo>
                <a:lnTo>
                  <a:pt x="14185514" y="13895893"/>
                </a:lnTo>
                <a:lnTo>
                  <a:pt x="0" y="1389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" y="-630079"/>
            <a:ext cx="16459200" cy="1091707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92172" y="-6315671"/>
            <a:ext cx="17196729" cy="14108484"/>
          </a:xfrm>
          <a:custGeom>
            <a:avLst/>
            <a:gdLst/>
            <a:ahLst/>
            <a:cxnLst/>
            <a:rect l="l" t="t" r="r" b="b"/>
            <a:pathLst>
              <a:path w="19107477" h="15676093">
                <a:moveTo>
                  <a:pt x="0" y="0"/>
                </a:moveTo>
                <a:lnTo>
                  <a:pt x="19107478" y="0"/>
                </a:lnTo>
                <a:lnTo>
                  <a:pt x="19107478" y="15676093"/>
                </a:lnTo>
                <a:lnTo>
                  <a:pt x="0" y="1567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7558408" y="7419692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4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4" y="10544503"/>
                </a:lnTo>
                <a:lnTo>
                  <a:pt x="1076427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81037" y="2759236"/>
            <a:ext cx="6325928" cy="2384265"/>
          </a:xfrm>
          <a:custGeom>
            <a:avLst/>
            <a:gdLst/>
            <a:ahLst/>
            <a:cxnLst/>
            <a:rect l="l" t="t" r="r" b="b"/>
            <a:pathLst>
              <a:path w="7028809" h="2649183">
                <a:moveTo>
                  <a:pt x="0" y="0"/>
                </a:moveTo>
                <a:lnTo>
                  <a:pt x="7028808" y="0"/>
                </a:lnTo>
                <a:lnTo>
                  <a:pt x="7028808" y="2649183"/>
                </a:lnTo>
                <a:lnTo>
                  <a:pt x="0" y="264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96547" y="5552785"/>
            <a:ext cx="10821758" cy="66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22960">
              <a:lnSpc>
                <a:spcPts val="5669"/>
              </a:lnSpc>
            </a:pPr>
            <a:r>
              <a:rPr lang="en-US" sz="4050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THANK YOU FOR YOUR ATTENTION !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4549" y="6744363"/>
            <a:ext cx="5978902" cy="77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22960">
              <a:lnSpc>
                <a:spcPts val="3132"/>
              </a:lnSpc>
            </a:pPr>
            <a:r>
              <a:rPr lang="en-US" sz="22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WWW.TRAIL.AC</a:t>
            </a:r>
          </a:p>
          <a:p>
            <a:pPr algn="ctr" defTabSz="822960">
              <a:lnSpc>
                <a:spcPts val="3132"/>
              </a:lnSpc>
            </a:pPr>
            <a:r>
              <a:rPr lang="en-US" sz="22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CONTACT@TRAIL.AC</a:t>
            </a: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3F27036-DDFB-6558-0C90-C8E06E221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60110"/>
            <a:ext cx="18288000" cy="126796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EDB19B-E80B-ECD6-60D8-C97B408FAC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509" y="433290"/>
            <a:ext cx="3983696" cy="1352042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03CE3F5-8655-7538-9959-9AC9B63BED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40330" y="214669"/>
            <a:ext cx="4771421" cy="17892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07860">
            <a:off x="7475784" y="1539662"/>
            <a:ext cx="12766963" cy="12506304"/>
          </a:xfrm>
          <a:custGeom>
            <a:avLst/>
            <a:gdLst/>
            <a:ahLst/>
            <a:cxnLst/>
            <a:rect l="l" t="t" r="r" b="b"/>
            <a:pathLst>
              <a:path w="14185514" h="13895893">
                <a:moveTo>
                  <a:pt x="0" y="0"/>
                </a:moveTo>
                <a:lnTo>
                  <a:pt x="14185514" y="0"/>
                </a:lnTo>
                <a:lnTo>
                  <a:pt x="14185514" y="13895893"/>
                </a:lnTo>
                <a:lnTo>
                  <a:pt x="0" y="1389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859" y="480060"/>
            <a:ext cx="16459200" cy="970407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7558408" y="7419692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4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4" y="10544503"/>
                </a:lnTo>
                <a:lnTo>
                  <a:pt x="1076427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9CD31E1-4501-FE52-3FB0-F5A9C826A182}"/>
              </a:ext>
            </a:extLst>
          </p:cNvPr>
          <p:cNvSpPr/>
          <p:nvPr/>
        </p:nvSpPr>
        <p:spPr>
          <a:xfrm>
            <a:off x="5923026" y="1057037"/>
            <a:ext cx="5644264" cy="1890828"/>
          </a:xfrm>
          <a:custGeom>
            <a:avLst/>
            <a:gdLst/>
            <a:ahLst/>
            <a:cxnLst/>
            <a:rect l="l" t="t" r="r" b="b"/>
            <a:pathLst>
              <a:path w="5644264" h="1890828">
                <a:moveTo>
                  <a:pt x="0" y="0"/>
                </a:moveTo>
                <a:lnTo>
                  <a:pt x="5644264" y="0"/>
                </a:lnTo>
                <a:lnTo>
                  <a:pt x="5644264" y="1890828"/>
                </a:lnTo>
                <a:lnTo>
                  <a:pt x="0" y="189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60EED2A-E147-CFFA-4549-E8B9354643D2}"/>
              </a:ext>
            </a:extLst>
          </p:cNvPr>
          <p:cNvSpPr txBox="1"/>
          <p:nvPr/>
        </p:nvSpPr>
        <p:spPr>
          <a:xfrm>
            <a:off x="0" y="4766468"/>
            <a:ext cx="18288000" cy="2722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4000" b="1">
                <a:solidFill>
                  <a:schemeClr val="bg1"/>
                </a:solidFill>
                <a:latin typeface="Poppins Bold"/>
                <a:cs typeface="Poppins Bold"/>
              </a:rPr>
              <a:t>Interpretable Hybrid Modeling of Orbital Dynamics using Kolmogorov-Arnold Networks</a:t>
            </a:r>
          </a:p>
          <a:p>
            <a:pPr algn="ctr">
              <a:lnSpc>
                <a:spcPts val="7161"/>
              </a:lnSpc>
            </a:pPr>
            <a:endParaRPr lang="en-US" sz="5100" b="1">
              <a:solidFill>
                <a:srgbClr val="FFFFFF"/>
              </a:solidFill>
              <a:latin typeface="Poppins Bold"/>
              <a:cs typeface="Poppins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0216A0E-9607-1E76-24F7-B38F2D0469ED}"/>
              </a:ext>
            </a:extLst>
          </p:cNvPr>
          <p:cNvSpPr txBox="1"/>
          <p:nvPr/>
        </p:nvSpPr>
        <p:spPr>
          <a:xfrm>
            <a:off x="3733800" y="6680339"/>
            <a:ext cx="10820400" cy="806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3600">
                <a:solidFill>
                  <a:srgbClr val="E52182"/>
                </a:solidFill>
                <a:latin typeface="Roboto"/>
              </a:rPr>
              <a:t>Project n°3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9601368-F240-1B65-F5CB-79508229B1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470" y="1069614"/>
            <a:ext cx="3983696" cy="1352042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3B015E95-0D57-6F0B-C96E-3B410641A3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09693" y="702971"/>
            <a:ext cx="4992000" cy="18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6087F3-C661-610C-9D34-5CD6331E9FB3}"/>
              </a:ext>
            </a:extLst>
          </p:cNvPr>
          <p:cNvGrpSpPr/>
          <p:nvPr/>
        </p:nvGrpSpPr>
        <p:grpSpPr>
          <a:xfrm>
            <a:off x="1840230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91" y="1640752"/>
              <a:ext cx="1479606" cy="114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01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Context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1FCAE-CD9E-043A-A97C-9AE1BA450D30}"/>
              </a:ext>
            </a:extLst>
          </p:cNvPr>
          <p:cNvSpPr txBox="1"/>
          <p:nvPr/>
        </p:nvSpPr>
        <p:spPr>
          <a:xfrm>
            <a:off x="1618013" y="3250870"/>
            <a:ext cx="15630896" cy="64178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The project originates from newly established Kolmogorov-Arnold Networks (KANs)</a:t>
            </a: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Functions are interpretable by humans and can be composed to build even more complex functions. </a:t>
            </a: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Their unique property makes them suitable to learn and discover </a:t>
            </a: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Physics Laws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 directly from data! </a:t>
            </a: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</p:txBody>
      </p:sp>
      <p:pic>
        <p:nvPicPr>
          <p:cNvPr id="13" name="Picture 12" descr="A diagram of a network&#10;&#10;AI-generated content may be incorrect.">
            <a:extLst>
              <a:ext uri="{FF2B5EF4-FFF2-40B4-BE49-F238E27FC236}">
                <a16:creationId xmlns:a16="http://schemas.microsoft.com/office/drawing/2014/main" id="{0D91F772-8649-11AF-1074-234F52F36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688" y="4133739"/>
            <a:ext cx="7911937" cy="3266428"/>
          </a:xfrm>
          <a:prstGeom prst="rect">
            <a:avLst/>
          </a:prstGeom>
        </p:spPr>
      </p:pic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74DEEAB3-E086-D4EA-D536-5058D595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051" y="4133415"/>
            <a:ext cx="3763613" cy="31780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D0A9D8F-3EC3-9477-AEA6-97CFF54B693C}"/>
                  </a:ext>
                </a:extLst>
              </p:cNvPr>
              <p:cNvSpPr txBox="1"/>
              <p:nvPr/>
            </p:nvSpPr>
            <p:spPr>
              <a:xfrm>
                <a:off x="12512509" y="3812045"/>
                <a:ext cx="10027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B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B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B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BE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a:rPr lang="fr-BE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BE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BE" sz="120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D0A9D8F-3EC3-9477-AEA6-97CFF54B6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2509" y="3812045"/>
                <a:ext cx="100272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4FFE05F-AD7E-9023-E0FB-B7C405E12131}"/>
                  </a:ext>
                </a:extLst>
              </p:cNvPr>
              <p:cNvSpPr txBox="1"/>
              <p:nvPr/>
            </p:nvSpPr>
            <p:spPr>
              <a:xfrm>
                <a:off x="12518571" y="7400167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BE" sz="12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⁡(3</m:t>
                      </m:r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BE" sz="12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4FFE05F-AD7E-9023-E0FB-B7C405E12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571" y="7400167"/>
                <a:ext cx="990600" cy="276999"/>
              </a:xfrm>
              <a:prstGeom prst="rect">
                <a:avLst/>
              </a:prstGeom>
              <a:blipFill>
                <a:blip r:embed="rId8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55720C8-9228-355B-48AA-6379A07F999E}"/>
                  </a:ext>
                </a:extLst>
              </p:cNvPr>
              <p:cNvSpPr txBox="1"/>
              <p:nvPr/>
            </p:nvSpPr>
            <p:spPr>
              <a:xfrm>
                <a:off x="13944600" y="4027128"/>
                <a:ext cx="12728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fr-B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B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fr-B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B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fr-B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BE" sz="12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55720C8-9228-355B-48AA-6379A07F9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4600" y="4027128"/>
                <a:ext cx="1272805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e 45">
            <a:extLst>
              <a:ext uri="{FF2B5EF4-FFF2-40B4-BE49-F238E27FC236}">
                <a16:creationId xmlns:a16="http://schemas.microsoft.com/office/drawing/2014/main" id="{2BB83DEF-3B02-AFC6-53AC-82EB687E3971}"/>
              </a:ext>
            </a:extLst>
          </p:cNvPr>
          <p:cNvGrpSpPr/>
          <p:nvPr/>
        </p:nvGrpSpPr>
        <p:grpSpPr>
          <a:xfrm rot="21106614">
            <a:off x="12306556" y="4142041"/>
            <a:ext cx="856832" cy="299819"/>
            <a:chOff x="11279770" y="1840716"/>
            <a:chExt cx="856832" cy="299819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DB77F7F8-99C8-C702-F42E-F3FA96AD4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1000" y="1840716"/>
              <a:ext cx="325602" cy="133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C3B0C7A8-B67A-1FB9-FD67-CF77FB1A01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79770" y="2016571"/>
              <a:ext cx="368825" cy="1239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B979720-5F60-E4A0-6948-8D86108C6BBE}"/>
                    </a:ext>
                  </a:extLst>
                </p:cNvPr>
                <p:cNvSpPr txBox="1"/>
                <p:nvPr/>
              </p:nvSpPr>
              <p:spPr>
                <a:xfrm>
                  <a:off x="11582400" y="1866900"/>
                  <a:ext cx="303894" cy="814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fr-BE" sz="1400"/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B979720-5F60-E4A0-6948-8D86108C6B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2400" y="1866900"/>
                  <a:ext cx="303894" cy="81458"/>
                </a:xfrm>
                <a:prstGeom prst="rect">
                  <a:avLst/>
                </a:prstGeom>
                <a:blipFill>
                  <a:blip r:embed="rId10"/>
                  <a:stretch>
                    <a:fillRect b="-8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A58AA3B-6AA4-276F-E7D0-63B28C2B0F03}"/>
              </a:ext>
            </a:extLst>
          </p:cNvPr>
          <p:cNvGrpSpPr/>
          <p:nvPr/>
        </p:nvGrpSpPr>
        <p:grpSpPr>
          <a:xfrm rot="19911122">
            <a:off x="13979167" y="4452485"/>
            <a:ext cx="856832" cy="299819"/>
            <a:chOff x="11279770" y="1840716"/>
            <a:chExt cx="856832" cy="299819"/>
          </a:xfrm>
        </p:grpSpPr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D1FC0A72-1D34-24AC-9FAD-2AA958443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1000" y="1840716"/>
              <a:ext cx="325602" cy="133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BE2B2153-C62F-8612-5FE0-8DC82FC91F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79770" y="2016571"/>
              <a:ext cx="368825" cy="1239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D0EE9147-68A6-CBC2-2273-42A4D3A86F0A}"/>
                    </a:ext>
                  </a:extLst>
                </p:cNvPr>
                <p:cNvSpPr txBox="1"/>
                <p:nvPr/>
              </p:nvSpPr>
              <p:spPr>
                <a:xfrm>
                  <a:off x="11582400" y="1866900"/>
                  <a:ext cx="303894" cy="814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fr-BE" sz="1400"/>
                </a:p>
              </p:txBody>
            </p:sp>
          </mc:Choice>
          <mc:Fallback xmlns="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D0EE9147-68A6-CBC2-2273-42A4D3A86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2400" y="1866900"/>
                  <a:ext cx="303894" cy="81458"/>
                </a:xfrm>
                <a:prstGeom prst="rect">
                  <a:avLst/>
                </a:prstGeom>
                <a:blipFill>
                  <a:blip r:embed="rId11"/>
                  <a:stretch>
                    <a:fillRect r="-5882" b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D3BB2C2-B709-57FF-FCA8-CB476684958B}"/>
              </a:ext>
            </a:extLst>
          </p:cNvPr>
          <p:cNvGrpSpPr/>
          <p:nvPr/>
        </p:nvGrpSpPr>
        <p:grpSpPr>
          <a:xfrm rot="2270502">
            <a:off x="12247705" y="7127400"/>
            <a:ext cx="856832" cy="299819"/>
            <a:chOff x="11279770" y="1840716"/>
            <a:chExt cx="856832" cy="299819"/>
          </a:xfrm>
        </p:grpSpPr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8BE0FF2D-96D1-F1D9-5487-9AFAEA153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1000" y="1840716"/>
              <a:ext cx="325602" cy="133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D3973D2-57EA-C831-CB91-22106643C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79770" y="2016571"/>
              <a:ext cx="368825" cy="1239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5ADEC406-50DC-C6D2-B0EB-E348DD908D71}"/>
                    </a:ext>
                  </a:extLst>
                </p:cNvPr>
                <p:cNvSpPr txBox="1"/>
                <p:nvPr/>
              </p:nvSpPr>
              <p:spPr>
                <a:xfrm>
                  <a:off x="11582400" y="1866900"/>
                  <a:ext cx="303894" cy="814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B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fr-BE" sz="1400"/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5ADEC406-50DC-C6D2-B0EB-E348DD908D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2400" y="1866900"/>
                  <a:ext cx="303894" cy="81458"/>
                </a:xfrm>
                <a:prstGeom prst="rect">
                  <a:avLst/>
                </a:prstGeom>
                <a:blipFill>
                  <a:blip r:embed="rId12"/>
                  <a:stretch>
                    <a:fillRect l="-14583" b="-26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F4BAE-38B3-A1EF-2C92-B1D546F13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DD3C9C-7743-395B-01BB-7D3DEAB618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3E6061-72D6-E189-64E2-E26D46E107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F69CD8-7304-4FD9-09AF-E8654B824359}"/>
              </a:ext>
            </a:extLst>
          </p:cNvPr>
          <p:cNvGrpSpPr/>
          <p:nvPr/>
        </p:nvGrpSpPr>
        <p:grpSpPr>
          <a:xfrm>
            <a:off x="1840230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794321-DA20-526C-B9DA-F4C687EB67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5EC6172-55F4-84F9-66C6-63F47765CF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91" y="1640752"/>
              <a:ext cx="1479606" cy="114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01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88FAA29-CA92-4947-904E-D23E891DE1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Context</a:t>
              </a: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9266722-02CF-AA4A-DA50-2BA43E8A2920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D3EA1-830F-E8A6-8BC6-9A26BC835667}"/>
              </a:ext>
            </a:extLst>
          </p:cNvPr>
          <p:cNvSpPr txBox="1"/>
          <p:nvPr/>
        </p:nvSpPr>
        <p:spPr>
          <a:xfrm>
            <a:off x="1618013" y="3146961"/>
            <a:ext cx="15630896" cy="60203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This brings to mind the first modeling of physical systems using AI (Google DeepMind / Microsoft)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The goal was to predict the behavior of a system from its initial conditions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At the time, they were using </a:t>
            </a: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Graph Neural Networks</a:t>
            </a: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2017: Physics Informed Neural Networks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 (PINNs)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Require the integration of physics laws (diff. equations)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Require humans who understand physics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Not easily interpretable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2024: KANs </a:t>
            </a: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come as a new </a:t>
            </a: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breakthrough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Equations can be extracted from neurons (physics laws)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Don’t need humans, only data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Natural interpretability: each neuron is a function</a:t>
            </a:r>
          </a:p>
        </p:txBody>
      </p:sp>
      <p:pic>
        <p:nvPicPr>
          <p:cNvPr id="9" name="Online Media 8" title="How Well Can DeepMind's AI Learn Physics? ⚛">
            <a:hlinkClick r:id="" action="ppaction://noaction"/>
            <a:extLst>
              <a:ext uri="{FF2B5EF4-FFF2-40B4-BE49-F238E27FC236}">
                <a16:creationId xmlns:a16="http://schemas.microsoft.com/office/drawing/2014/main" id="{18203032-BC19-9901-EAC8-EE44F0BC2D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990786" y="5146720"/>
            <a:ext cx="7499495" cy="414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2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3AA3F-AE2D-820A-D121-34BEF63A2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5506D8F-68EA-1575-9B82-DD35E3F768DE}"/>
              </a:ext>
            </a:extLst>
          </p:cNvPr>
          <p:cNvSpPr txBox="1"/>
          <p:nvPr/>
        </p:nvSpPr>
        <p:spPr>
          <a:xfrm>
            <a:off x="1588325" y="2858737"/>
            <a:ext cx="15630896" cy="44301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42570" lvl="1" algn="just">
              <a:lnSpc>
                <a:spcPts val="3149"/>
              </a:lnSpc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What we need: </a:t>
            </a:r>
            <a:r>
              <a:rPr lang="en-US" sz="2200" i="1">
                <a:solidFill>
                  <a:schemeClr val="accent1">
                    <a:lumMod val="50000"/>
                  </a:schemeClr>
                </a:solidFill>
                <a:latin typeface="Poppins Italics"/>
                <a:cs typeface="Poppins Italics"/>
              </a:rPr>
              <a:t>“A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complex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, non-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linear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physics-informed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challenge to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fully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test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KANs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'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capabilities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,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which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at the end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will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deliver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a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framework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that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translates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easily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to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similar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 </a:t>
            </a:r>
            <a:r>
              <a:rPr lang="fr-BE" sz="2200" i="1" err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problems</a:t>
            </a:r>
            <a:r>
              <a:rPr lang="fr-BE" sz="2200" i="1">
                <a:solidFill>
                  <a:schemeClr val="accent1">
                    <a:lumMod val="50000"/>
                  </a:schemeClr>
                </a:solidFill>
                <a:latin typeface="Poppins Italics" panose="020B0604020202020204" charset="0"/>
                <a:cs typeface="Poppins Italics" panose="020B0604020202020204" charset="0"/>
              </a:rPr>
              <a:t> .</a:t>
            </a:r>
            <a:r>
              <a:rPr lang="en-US" sz="2200" i="1">
                <a:solidFill>
                  <a:schemeClr val="accent1">
                    <a:lumMod val="50000"/>
                  </a:schemeClr>
                </a:solidFill>
                <a:latin typeface="Poppins Italics"/>
                <a:cs typeface="Poppins Italics"/>
              </a:rPr>
              <a:t>”</a:t>
            </a:r>
            <a:endParaRPr lang="en-US" sz="2200" i="1">
              <a:solidFill>
                <a:schemeClr val="accent1">
                  <a:lumMod val="50000"/>
                </a:schemeClr>
              </a:solidFill>
              <a:latin typeface="Poppins Italics" panose="020B0604020202020204" charset="0"/>
              <a:cs typeface="Poppins Italics" panose="020B0604020202020204" charset="0"/>
            </a:endParaRPr>
          </a:p>
          <a:p>
            <a:pPr marL="242570" lvl="1" algn="just">
              <a:lnSpc>
                <a:spcPts val="3149"/>
              </a:lnSpc>
            </a:pPr>
            <a:endParaRPr lang="en-US" sz="2200" i="1">
              <a:solidFill>
                <a:srgbClr val="000038"/>
              </a:solidFill>
              <a:latin typeface="Poppins Italics" panose="020B0604020202020204" charset="0"/>
              <a:cs typeface="Poppins Italics" panose="020B0604020202020204" charset="0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What kind of problem is relevant? </a:t>
            </a:r>
          </a:p>
          <a:p>
            <a:pPr marL="1042670" lvl="2" indent="-342900" algn="just">
              <a:lnSpc>
                <a:spcPts val="3149"/>
              </a:lnSpc>
              <a:buFont typeface="Arial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Involve differential equations (the language of physics)</a:t>
            </a:r>
          </a:p>
          <a:p>
            <a:pPr marL="1042670" lvl="2" indent="-342900" algn="just">
              <a:lnSpc>
                <a:spcPts val="3149"/>
              </a:lnSpc>
              <a:buFont typeface="Arial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Complex functions to learn</a:t>
            </a:r>
          </a:p>
          <a:p>
            <a:pPr marL="1042670" lvl="2" indent="-342900" algn="just">
              <a:lnSpc>
                <a:spcPts val="3149"/>
              </a:lnSpc>
              <a:buFont typeface="Arial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Incremental problem (simplifications do exist)</a:t>
            </a:r>
          </a:p>
          <a:p>
            <a:pPr marL="1042670" lvl="2" indent="-342900" algn="just">
              <a:lnSpc>
                <a:spcPts val="3149"/>
              </a:lnSpc>
              <a:buFont typeface="Arial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We should have some expertise in the physics behind</a:t>
            </a:r>
          </a:p>
          <a:p>
            <a:pPr marL="1042670" lvl="2" indent="-342900" algn="just">
              <a:lnSpc>
                <a:spcPts val="3149"/>
              </a:lnSpc>
              <a:buFont typeface="Arial"/>
              <a:buChar char="•"/>
            </a:pPr>
            <a:endParaRPr lang="en-US" sz="20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242570" lvl="1" algn="just">
              <a:lnSpc>
                <a:spcPts val="3149"/>
              </a:lnSpc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Ideal candidate: </a:t>
            </a:r>
            <a:r>
              <a:rPr lang="en-US" sz="2200" b="1" i="1">
                <a:solidFill>
                  <a:srgbClr val="00B050"/>
                </a:solidFill>
                <a:latin typeface="Poppins Italics"/>
                <a:cs typeface="Poppins Italics"/>
              </a:rPr>
              <a:t>Orbital Mechanics</a:t>
            </a:r>
          </a:p>
          <a:p>
            <a:pPr marL="242570" lvl="1" algn="just">
              <a:lnSpc>
                <a:spcPts val="3149"/>
              </a:lnSpc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76983C5-1716-ABF1-8AB4-7BF985CE4C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83F6B7-C895-A98E-D32E-466B640EC4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D011C5-3926-139F-C3D0-3319E031FCA5}"/>
              </a:ext>
            </a:extLst>
          </p:cNvPr>
          <p:cNvGrpSpPr/>
          <p:nvPr/>
        </p:nvGrpSpPr>
        <p:grpSpPr>
          <a:xfrm>
            <a:off x="1840230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2E5C5BF-7A3E-0B45-1295-103005B954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1B6A430-026F-99AE-64C6-2C1AD1D0C83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91" y="1640752"/>
              <a:ext cx="1479606" cy="114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01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8212A31-8940-E1A9-5AC4-15EBBEDFF6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Context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7BC7D83B-E203-3F01-3232-AAC4C213F393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pic>
        <p:nvPicPr>
          <p:cNvPr id="9" name="Picture 8" descr="A satellite and earth with words&#10;&#10;AI-generated content may be incorrect.">
            <a:extLst>
              <a:ext uri="{FF2B5EF4-FFF2-40B4-BE49-F238E27FC236}">
                <a16:creationId xmlns:a16="http://schemas.microsoft.com/office/drawing/2014/main" id="{89F6208D-547A-7E62-C9FC-26DBE2733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2561" y="4177331"/>
            <a:ext cx="4572000" cy="3933825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23CB0CB1-2BBC-8B18-F6B1-C4D959E83E1D}"/>
              </a:ext>
            </a:extLst>
          </p:cNvPr>
          <p:cNvGrpSpPr/>
          <p:nvPr/>
        </p:nvGrpSpPr>
        <p:grpSpPr>
          <a:xfrm>
            <a:off x="1589314" y="7048500"/>
            <a:ext cx="7448301" cy="3133324"/>
            <a:chOff x="1705327" y="6924392"/>
            <a:chExt cx="7616258" cy="324376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77867F68-9021-8DD7-2E1C-A194F9877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5759" y="7862236"/>
              <a:ext cx="6477495" cy="981817"/>
            </a:xfrm>
            <a:prstGeom prst="rect">
              <a:avLst/>
            </a:prstGeom>
          </p:spPr>
        </p:pic>
        <p:sp>
          <p:nvSpPr>
            <p:cNvPr id="14" name="Arrow: Up 20">
              <a:extLst>
                <a:ext uri="{FF2B5EF4-FFF2-40B4-BE49-F238E27FC236}">
                  <a16:creationId xmlns:a16="http://schemas.microsoft.com/office/drawing/2014/main" id="{BE5CB84A-FF99-2FF8-6E8C-1DF7C3CBAF7B}"/>
                </a:ext>
              </a:extLst>
            </p:cNvPr>
            <p:cNvSpPr/>
            <p:nvPr/>
          </p:nvSpPr>
          <p:spPr>
            <a:xfrm rot="19260000">
              <a:off x="3237826" y="7451826"/>
              <a:ext cx="222662" cy="5863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Up 21">
              <a:extLst>
                <a:ext uri="{FF2B5EF4-FFF2-40B4-BE49-F238E27FC236}">
                  <a16:creationId xmlns:a16="http://schemas.microsoft.com/office/drawing/2014/main" id="{7587DDD8-8299-D0DE-ACD2-AA65FA987B2B}"/>
                </a:ext>
              </a:extLst>
            </p:cNvPr>
            <p:cNvSpPr/>
            <p:nvPr/>
          </p:nvSpPr>
          <p:spPr>
            <a:xfrm rot="240000">
              <a:off x="4938719" y="7438219"/>
              <a:ext cx="222662" cy="5863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Up 22">
              <a:extLst>
                <a:ext uri="{FF2B5EF4-FFF2-40B4-BE49-F238E27FC236}">
                  <a16:creationId xmlns:a16="http://schemas.microsoft.com/office/drawing/2014/main" id="{B25D7F65-D5C0-7E25-0F75-DFDDA581EA2A}"/>
                </a:ext>
              </a:extLst>
            </p:cNvPr>
            <p:cNvSpPr/>
            <p:nvPr/>
          </p:nvSpPr>
          <p:spPr>
            <a:xfrm rot="1320000">
              <a:off x="6762076" y="7574290"/>
              <a:ext cx="222662" cy="5863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Up 23">
              <a:extLst>
                <a:ext uri="{FF2B5EF4-FFF2-40B4-BE49-F238E27FC236}">
                  <a16:creationId xmlns:a16="http://schemas.microsoft.com/office/drawing/2014/main" id="{345DD3A1-8887-C317-D6CE-E1011677A042}"/>
                </a:ext>
              </a:extLst>
            </p:cNvPr>
            <p:cNvSpPr/>
            <p:nvPr/>
          </p:nvSpPr>
          <p:spPr>
            <a:xfrm rot="13560000">
              <a:off x="3940449" y="8699972"/>
              <a:ext cx="222662" cy="5863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Up 24">
              <a:extLst>
                <a:ext uri="{FF2B5EF4-FFF2-40B4-BE49-F238E27FC236}">
                  <a16:creationId xmlns:a16="http://schemas.microsoft.com/office/drawing/2014/main" id="{90081E3B-E2FA-1ECD-D5AB-3C8D87EF6B67}"/>
                </a:ext>
              </a:extLst>
            </p:cNvPr>
            <p:cNvSpPr/>
            <p:nvPr/>
          </p:nvSpPr>
          <p:spPr>
            <a:xfrm rot="11100000">
              <a:off x="5782361" y="8744504"/>
              <a:ext cx="222662" cy="5863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Up 25">
              <a:extLst>
                <a:ext uri="{FF2B5EF4-FFF2-40B4-BE49-F238E27FC236}">
                  <a16:creationId xmlns:a16="http://schemas.microsoft.com/office/drawing/2014/main" id="{1B1A47CA-4A88-A747-252D-569175374E9B}"/>
                </a:ext>
              </a:extLst>
            </p:cNvPr>
            <p:cNvSpPr/>
            <p:nvPr/>
          </p:nvSpPr>
          <p:spPr>
            <a:xfrm rot="10020000">
              <a:off x="7660147" y="8730897"/>
              <a:ext cx="222662" cy="5863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B596DF36-B11C-E769-A962-03AFDE4637B8}"/>
                </a:ext>
              </a:extLst>
            </p:cNvPr>
            <p:cNvSpPr txBox="1"/>
            <p:nvPr/>
          </p:nvSpPr>
          <p:spPr>
            <a:xfrm>
              <a:off x="1705327" y="6976903"/>
              <a:ext cx="1897577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Earth's gravity</a:t>
              </a:r>
              <a:endParaRPr lang="en-US" sz="2000" b="1">
                <a:latin typeface="Poppins Ultra-Bold"/>
                <a:cs typeface="Poppins Ultra-Bold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68965C42-DF32-6D5F-DC0C-57B1132A80F9}"/>
                </a:ext>
              </a:extLst>
            </p:cNvPr>
            <p:cNvSpPr txBox="1"/>
            <p:nvPr/>
          </p:nvSpPr>
          <p:spPr>
            <a:xfrm>
              <a:off x="4158294" y="6924392"/>
              <a:ext cx="1897577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Atmosphere</a:t>
              </a: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5A186DB1-CBCF-1255-E23E-A3E7BCFA3E13}"/>
                </a:ext>
              </a:extLst>
            </p:cNvPr>
            <p:cNvSpPr txBox="1"/>
            <p:nvPr/>
          </p:nvSpPr>
          <p:spPr>
            <a:xfrm>
              <a:off x="2338649" y="9274716"/>
              <a:ext cx="1707077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Earth is not a </a:t>
              </a:r>
              <a:r>
                <a:rPr lang="en-US" sz="2000" b="1" err="1">
                  <a:latin typeface="Poppins Ultra-Bold"/>
                  <a:ea typeface="Calibri"/>
                  <a:cs typeface="Poppins Ultra-Bold"/>
                </a:rPr>
                <a:t>sphe</a:t>
              </a:r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re</a:t>
              </a:r>
              <a:endParaRPr lang="en-US" sz="2000" b="1">
                <a:latin typeface="Poppins Ultra-Bold"/>
                <a:cs typeface="Poppins Ultra-Bold"/>
              </a:endParaRPr>
            </a:p>
          </p:txBody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1C661E2D-1F66-B75A-83A2-10B42A988EC4}"/>
                </a:ext>
              </a:extLst>
            </p:cNvPr>
            <p:cNvSpPr txBox="1"/>
            <p:nvPr/>
          </p:nvSpPr>
          <p:spPr>
            <a:xfrm>
              <a:off x="4775563" y="9460269"/>
              <a:ext cx="197922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Moon and Sun gravity</a:t>
              </a:r>
            </a:p>
          </p:txBody>
        </p:sp>
        <p:sp>
          <p:nvSpPr>
            <p:cNvPr id="36" name="TextBox 32">
              <a:extLst>
                <a:ext uri="{FF2B5EF4-FFF2-40B4-BE49-F238E27FC236}">
                  <a16:creationId xmlns:a16="http://schemas.microsoft.com/office/drawing/2014/main" id="{9F2DFF19-021F-5A05-0C4B-804C323607CA}"/>
                </a:ext>
              </a:extLst>
            </p:cNvPr>
            <p:cNvSpPr txBox="1"/>
            <p:nvPr/>
          </p:nvSpPr>
          <p:spPr>
            <a:xfrm>
              <a:off x="7083831" y="7033250"/>
              <a:ext cx="1897577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Sun pressure (photons)</a:t>
              </a:r>
            </a:p>
          </p:txBody>
        </p: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2E81D7F3-6DFF-ED32-E2AC-743E6269249D}"/>
                </a:ext>
              </a:extLst>
            </p:cNvPr>
            <p:cNvSpPr txBox="1"/>
            <p:nvPr/>
          </p:nvSpPr>
          <p:spPr>
            <a:xfrm>
              <a:off x="7424008" y="9455321"/>
              <a:ext cx="1897577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Poppins Ultra-Bold"/>
                  <a:ea typeface="Calibri"/>
                  <a:cs typeface="Poppins Ultra-Bold"/>
                </a:rPr>
                <a:t>Satellite thrust</a:t>
              </a:r>
              <a:endParaRPr lang="en-US" b="1"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1692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ADCE7-7538-42C4-0310-2BD742E86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64AE9E-D617-A34D-71EC-5599D9500404}"/>
              </a:ext>
            </a:extLst>
          </p:cNvPr>
          <p:cNvSpPr txBox="1"/>
          <p:nvPr/>
        </p:nvSpPr>
        <p:spPr>
          <a:xfrm>
            <a:off x="1618013" y="2992334"/>
            <a:ext cx="15630896" cy="1249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42570" lvl="1" algn="just">
              <a:lnSpc>
                <a:spcPts val="3149"/>
              </a:lnSpc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Orbital Mechanics:</a:t>
            </a:r>
          </a:p>
          <a:p>
            <a:pPr marL="242570" lvl="1" algn="just">
              <a:lnSpc>
                <a:spcPts val="3149"/>
              </a:lnSpc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In the expressions of some perturbations, very different functions are involved.</a:t>
            </a:r>
            <a:endParaRPr lang="en-US">
              <a:ea typeface="Calibri"/>
              <a:cs typeface="Calibri"/>
            </a:endParaRPr>
          </a:p>
          <a:p>
            <a:pPr marL="242570" lvl="1" algn="just">
              <a:lnSpc>
                <a:spcPts val="3149"/>
              </a:lnSpc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139B4F7-627D-CF34-9DE9-DA3EA31EA4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2E25484-DE49-38AC-8FC8-98626ADF2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0602B5-4B29-6593-0471-A9C4724CD33F}"/>
              </a:ext>
            </a:extLst>
          </p:cNvPr>
          <p:cNvGrpSpPr/>
          <p:nvPr/>
        </p:nvGrpSpPr>
        <p:grpSpPr>
          <a:xfrm>
            <a:off x="1840230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1BDDE13-DC3F-5A63-C7F2-E6D0AAF5417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A29495-0DC5-7BC8-4E98-956BADAC00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91" y="1640752"/>
              <a:ext cx="1479606" cy="114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01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CC66E19-A25F-4DE5-0692-E7C8EC5CD76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Context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0A6E5E72-369D-3C26-A1EA-2E5BBF0B7723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AFDE2-14FA-F423-FDB0-4314C7A3D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531" y="3932031"/>
            <a:ext cx="4132490" cy="1016454"/>
          </a:xfrm>
          <a:prstGeom prst="rect">
            <a:avLst/>
          </a:prstGeom>
        </p:spPr>
      </p:pic>
      <p:pic>
        <p:nvPicPr>
          <p:cNvPr id="14" name="Picture 13" descr="A math equation with numbers and symbols&#10;&#10;AI-generated content may be incorrect.">
            <a:extLst>
              <a:ext uri="{FF2B5EF4-FFF2-40B4-BE49-F238E27FC236}">
                <a16:creationId xmlns:a16="http://schemas.microsoft.com/office/drawing/2014/main" id="{B3DC225E-1207-7BA0-AFFD-72504F653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037" y="7437913"/>
            <a:ext cx="3676650" cy="2549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0D057-CC03-A864-8038-4E7CFE165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9602" y="5968155"/>
            <a:ext cx="3257550" cy="10164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4BB3DF-3F39-A8F2-335B-AB0A63A5F4EA}"/>
              </a:ext>
            </a:extLst>
          </p:cNvPr>
          <p:cNvSpPr txBox="1"/>
          <p:nvPr/>
        </p:nvSpPr>
        <p:spPr>
          <a:xfrm>
            <a:off x="6214754" y="8123464"/>
            <a:ext cx="66204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Complex relationship depending on the axes (X, Y, Z)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High order terms (up to power 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03DFF-B68C-5B58-53C3-DC01DF9F2104}"/>
              </a:ext>
            </a:extLst>
          </p:cNvPr>
          <p:cNvSpPr txBox="1"/>
          <p:nvPr/>
        </p:nvSpPr>
        <p:spPr>
          <a:xfrm>
            <a:off x="6214753" y="4114303"/>
            <a:ext cx="1016824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A variety of functions are involved (area, mass, velocity, drag coefficient, atmospheric pressure)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Atmospheric pressure  depends on altitude/height (h). Its models can go from a simple decreasing exponential to piecewise exponential functions.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E306D-0BEC-D3A7-C12B-6063AE1D9185}"/>
              </a:ext>
            </a:extLst>
          </p:cNvPr>
          <p:cNvSpPr txBox="1"/>
          <p:nvPr/>
        </p:nvSpPr>
        <p:spPr>
          <a:xfrm>
            <a:off x="6214754" y="6285262"/>
            <a:ext cx="48391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Calibri"/>
                <a:cs typeface="Calibri"/>
              </a:rPr>
              <a:t>Shade factor</a:t>
            </a:r>
            <a:r>
              <a:rPr lang="en-US" sz="2000">
                <a:ea typeface="+mn-lt"/>
                <a:cs typeface="+mn-lt"/>
              </a:rPr>
              <a:t> might</a:t>
            </a:r>
            <a:r>
              <a:rPr lang="en-US" sz="2000">
                <a:ea typeface="Calibri"/>
                <a:cs typeface="Calibri"/>
              </a:rPr>
              <a:t> be difficult to learn</a:t>
            </a:r>
          </a:p>
        </p:txBody>
      </p:sp>
      <p:pic>
        <p:nvPicPr>
          <p:cNvPr id="28" name="Picture 27" descr="Earth conical shadow modeling for LEO satellite using reference frame  transformation technique: A comparative study with existing earth conical  shadow models - ScienceDirect">
            <a:extLst>
              <a:ext uri="{FF2B5EF4-FFF2-40B4-BE49-F238E27FC236}">
                <a16:creationId xmlns:a16="http://schemas.microsoft.com/office/drawing/2014/main" id="{F925DB3C-6497-ABCB-3E5A-C9B481C56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3127" y="5733061"/>
            <a:ext cx="3886198" cy="20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163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C482-DD57-F03C-1241-AF7C08B63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the earth&amp;#39;s orbit&#10;&#10;AI-generated content may be incorrect.">
            <a:extLst>
              <a:ext uri="{FF2B5EF4-FFF2-40B4-BE49-F238E27FC236}">
                <a16:creationId xmlns:a16="http://schemas.microsoft.com/office/drawing/2014/main" id="{59D7323B-AD05-5EB7-E176-C6013566B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493" y="6733061"/>
            <a:ext cx="5158963" cy="2892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A322C-7557-1FAB-6A17-D01EB41373C2}"/>
              </a:ext>
            </a:extLst>
          </p:cNvPr>
          <p:cNvSpPr txBox="1"/>
          <p:nvPr/>
        </p:nvSpPr>
        <p:spPr>
          <a:xfrm>
            <a:off x="1618013" y="2992334"/>
            <a:ext cx="15630896" cy="5563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42570" lvl="1" algn="just">
              <a:lnSpc>
                <a:spcPts val="3149"/>
              </a:lnSpc>
            </a:pPr>
            <a:r>
              <a:rPr lang="en-US" sz="2200" b="1" i="1">
                <a:solidFill>
                  <a:srgbClr val="000038"/>
                </a:solidFill>
                <a:latin typeface="Poppins Italics"/>
                <a:cs typeface="Poppins Italics"/>
              </a:rPr>
              <a:t>How are we going to learn physics?</a:t>
            </a:r>
          </a:p>
          <a:p>
            <a:pPr marL="485140" lvl="1" indent="-242570" algn="just">
              <a:lnSpc>
                <a:spcPts val="3149"/>
              </a:lnSpc>
              <a:buFont typeface="Arial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Research question:</a:t>
            </a:r>
          </a:p>
          <a:p>
            <a:pPr marL="242570" lvl="1" algn="just">
              <a:lnSpc>
                <a:spcPts val="3149"/>
              </a:lnSpc>
            </a:pPr>
            <a:endParaRPr lang="en-US" sz="2200" i="1">
              <a:solidFill>
                <a:srgbClr val="000038"/>
              </a:solidFill>
              <a:latin typeface="Poppins Italics"/>
              <a:ea typeface="+mn-lt"/>
              <a:cs typeface="Poppins Italics"/>
            </a:endParaRPr>
          </a:p>
          <a:p>
            <a:pPr marL="914400" algn="just"/>
            <a:endParaRPr lang="en-US" sz="2200">
              <a:solidFill>
                <a:srgbClr val="000038"/>
              </a:solidFill>
              <a:ea typeface="Calibri"/>
              <a:cs typeface="Calibri"/>
            </a:endParaRPr>
          </a:p>
          <a:p>
            <a:pPr marL="485140" lvl="1" indent="-242570" algn="just">
              <a:lnSpc>
                <a:spcPts val="3149"/>
              </a:lnSpc>
              <a:buFont typeface="Arial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Objectives: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Validate a homemade orbital propagator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Build a dataset of simulated satellite trajectories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Develop KAN-based modeling frameworks</a:t>
            </a: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Analyze interpretability of learned components</a:t>
            </a:r>
          </a:p>
          <a:p>
            <a:pPr marL="699770" lvl="2" algn="just">
              <a:lnSpc>
                <a:spcPts val="3149"/>
              </a:lnSpc>
            </a:pPr>
            <a:endParaRPr lang="en-US" sz="20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585470" lvl="1" indent="-342900" algn="just">
              <a:lnSpc>
                <a:spcPts val="3149"/>
              </a:lnSpc>
              <a:buFont typeface="Arial"/>
              <a:buChar char="•"/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46EE0F3-2CB9-63E4-DDF4-0E589429BB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C8D779-96A8-1C9B-EB98-115433267E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DD2A9D-903A-6E09-6D0F-2C82178F5F33}"/>
              </a:ext>
            </a:extLst>
          </p:cNvPr>
          <p:cNvGrpSpPr/>
          <p:nvPr/>
        </p:nvGrpSpPr>
        <p:grpSpPr>
          <a:xfrm>
            <a:off x="1840230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1110462-06CF-D7C9-ACFE-1D72E049E1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9AF67D1-F456-5FFB-DB84-6ED9059A01C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91" y="1640752"/>
              <a:ext cx="1479606" cy="114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01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7BD2716-EA74-CB33-99FD-0BED376C6A8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Context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BCC431-CDCF-BCF3-7C12-5D0B5D138C06}"/>
              </a:ext>
            </a:extLst>
          </p:cNvPr>
          <p:cNvSpPr txBox="1"/>
          <p:nvPr/>
        </p:nvSpPr>
        <p:spPr>
          <a:xfrm>
            <a:off x="3354779" y="4438402"/>
            <a:ext cx="12172207" cy="85129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000038"/>
                </a:solidFill>
                <a:ea typeface="Calibri"/>
                <a:cs typeface="Calibri"/>
              </a:rPr>
              <a:t>Can Kolmogorov–Arnold Networks learn non-linear perturbation forces in orbital dynamics while remaining interpretable and physically consistent within a hybrid framework?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9222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495A-0C2E-B4C0-C7F4-9C46D212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EFE9ED2-8935-C213-A8E1-F8DDAAF3C37D}"/>
              </a:ext>
            </a:extLst>
          </p:cNvPr>
          <p:cNvSpPr txBox="1"/>
          <p:nvPr/>
        </p:nvSpPr>
        <p:spPr>
          <a:xfrm>
            <a:off x="1618013" y="3250870"/>
            <a:ext cx="15630896" cy="60284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Team Leader 1 : </a:t>
            </a:r>
            <a:r>
              <a:rPr lang="en-US" sz="2200" b="1" i="1">
                <a:solidFill>
                  <a:srgbClr val="00B050"/>
                </a:solidFill>
                <a:latin typeface="Poppins Italics"/>
                <a:cs typeface="Poppins Italics"/>
              </a:rPr>
              <a:t>Horacio Tellez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Institution: </a:t>
            </a:r>
            <a:r>
              <a:rPr lang="en-US" sz="2200" b="1" i="1" err="1">
                <a:solidFill>
                  <a:srgbClr val="000038"/>
                </a:solidFill>
                <a:latin typeface="Poppins Italics"/>
                <a:cs typeface="Poppins Italics"/>
              </a:rPr>
              <a:t>Multitel</a:t>
            </a:r>
            <a:endParaRPr lang="en-US" sz="2200" b="1" err="1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Expertise: Applied Mathematics, Machine Learning, Numerical differentiation</a:t>
            </a:r>
            <a:endParaRPr lang="en-US" sz="22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2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2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200">
              <a:solidFill>
                <a:srgbClr val="000000"/>
              </a:solidFill>
              <a:latin typeface="Poppins Italics"/>
              <a:cs typeface="Poppins Italics"/>
            </a:endParaRPr>
          </a:p>
          <a:p>
            <a:pPr marL="485140" lvl="1" indent="-242570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Team Leader 2 : </a:t>
            </a:r>
            <a:r>
              <a:rPr lang="en-US" sz="2200" b="1" i="1">
                <a:solidFill>
                  <a:srgbClr val="00B050"/>
                </a:solidFill>
                <a:latin typeface="Poppins Italics"/>
                <a:cs typeface="Poppins Italics"/>
              </a:rPr>
              <a:t>Vincent Boudart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Institution: </a:t>
            </a:r>
            <a:r>
              <a:rPr lang="en-US" sz="2200" b="1" i="1" err="1">
                <a:solidFill>
                  <a:srgbClr val="000038"/>
                </a:solidFill>
                <a:latin typeface="Poppins Italics"/>
                <a:cs typeface="Poppins Italics"/>
              </a:rPr>
              <a:t>Multitel</a:t>
            </a:r>
            <a:endParaRPr lang="en-US" sz="2200" b="1" err="1">
              <a:latin typeface="Poppins Italics"/>
              <a:cs typeface="Poppins Italics"/>
            </a:endParaRPr>
          </a:p>
          <a:p>
            <a:pPr marL="942340" lvl="2" indent="-242570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Expertise: Orbital mechanics, Physics, Machine Learning</a:t>
            </a:r>
            <a:endParaRPr lang="en-US" sz="2200">
              <a:latin typeface="Poppins Italics"/>
              <a:cs typeface="Poppins Italics"/>
            </a:endParaRPr>
          </a:p>
          <a:p>
            <a:pPr marL="699770" lvl="2">
              <a:lnSpc>
                <a:spcPts val="3149"/>
              </a:lnSpc>
            </a:pPr>
            <a:endParaRPr lang="en-US" sz="2200" i="1">
              <a:solidFill>
                <a:srgbClr val="000038"/>
              </a:solidFill>
              <a:latin typeface="Poppins Italics"/>
              <a:cs typeface="Poppins Italics"/>
            </a:endParaRPr>
          </a:p>
          <a:p>
            <a:pPr marL="699770" lvl="2" algn="r">
              <a:lnSpc>
                <a:spcPts val="3149"/>
              </a:lnSpc>
            </a:pPr>
            <a:endParaRPr lang="en-US" sz="2200">
              <a:latin typeface="Poppins Italics"/>
              <a:cs typeface="Poppins Italics"/>
            </a:endParaRPr>
          </a:p>
          <a:p>
            <a:pPr marL="699770" lvl="2" algn="r">
              <a:lnSpc>
                <a:spcPts val="3149"/>
              </a:lnSpc>
            </a:pPr>
            <a:endParaRPr lang="en-US" sz="2200">
              <a:solidFill>
                <a:srgbClr val="000000"/>
              </a:solidFill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Team Member 1 : </a:t>
            </a:r>
            <a:r>
              <a:rPr lang="en-US" sz="2200" b="1" i="1">
                <a:solidFill>
                  <a:srgbClr val="00B050"/>
                </a:solidFill>
                <a:latin typeface="Poppins Italics"/>
                <a:cs typeface="Poppins Italics"/>
              </a:rPr>
              <a:t>Ahmed Belgacem</a:t>
            </a:r>
            <a:endParaRPr lang="en-US" sz="22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Institution: </a:t>
            </a:r>
            <a:r>
              <a:rPr lang="en-US" sz="2200" b="1" i="1" err="1">
                <a:solidFill>
                  <a:srgbClr val="000038"/>
                </a:solidFill>
                <a:latin typeface="Poppins Italics"/>
                <a:cs typeface="Poppins Italics"/>
              </a:rPr>
              <a:t>Multitel</a:t>
            </a:r>
            <a:endParaRPr lang="en-US" sz="2200" b="1" err="1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200" i="1">
                <a:solidFill>
                  <a:srgbClr val="000038"/>
                </a:solidFill>
                <a:latin typeface="Poppins Italics"/>
                <a:cs typeface="Poppins Italics"/>
              </a:rPr>
              <a:t>Expertise: Machine learning, Software Development</a:t>
            </a:r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B77003-8AE4-A053-4142-E7EDCAD1B5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E88DBA-D7D3-8BCE-987A-A0E176448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8FEAA4-6A65-CC2E-180C-72869CA23264}"/>
              </a:ext>
            </a:extLst>
          </p:cNvPr>
          <p:cNvGrpSpPr/>
          <p:nvPr/>
        </p:nvGrpSpPr>
        <p:grpSpPr>
          <a:xfrm>
            <a:off x="1810542" y="913388"/>
            <a:ext cx="6581716" cy="1663341"/>
            <a:chOff x="1840230" y="1640752"/>
            <a:chExt cx="6581716" cy="16633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97AFE7B-6751-0B23-C606-2F9E4C710C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2A00B27-5839-A4DE-B31D-476071DACA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2791" y="1640752"/>
              <a:ext cx="1479606" cy="114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9000" b="1">
                  <a:solidFill>
                    <a:srgbClr val="E52182"/>
                  </a:solidFill>
                  <a:latin typeface="Poppins Bold"/>
                  <a:ea typeface="Poppins Heavy"/>
                  <a:cs typeface="Poppins Bold"/>
                  <a:sym typeface="Poppins Heavy"/>
                </a:rPr>
                <a:t>02</a:t>
              </a:r>
              <a:endPara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0B5D664-D74A-7097-2EBE-85081EFE652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Founding Team</a:t>
              </a: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5F24058-DBB9-12D3-6C5E-9A1AAB22A1BF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pic>
        <p:nvPicPr>
          <p:cNvPr id="10" name="Picture 9" descr="A person wearing glasses and a white shirt&#10;&#10;AI-generated content may be incorrect.">
            <a:extLst>
              <a:ext uri="{FF2B5EF4-FFF2-40B4-BE49-F238E27FC236}">
                <a16:creationId xmlns:a16="http://schemas.microsoft.com/office/drawing/2014/main" id="{A31E383E-9BC7-E182-C818-E4BF788228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665" t="6638" r="31092" b="29149"/>
          <a:stretch>
            <a:fillRect/>
          </a:stretch>
        </p:blipFill>
        <p:spPr>
          <a:xfrm>
            <a:off x="12383736" y="4839194"/>
            <a:ext cx="2139732" cy="2464135"/>
          </a:xfrm>
          <a:prstGeom prst="rect">
            <a:avLst/>
          </a:prstGeom>
        </p:spPr>
      </p:pic>
      <p:pic>
        <p:nvPicPr>
          <p:cNvPr id="11" name="Picture 10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63D9F1C9-00BF-F4D1-F1FD-F6915BF0AE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029" t="20715" r="29758" b="11688"/>
          <a:stretch>
            <a:fillRect/>
          </a:stretch>
        </p:blipFill>
        <p:spPr>
          <a:xfrm>
            <a:off x="10032452" y="1359092"/>
            <a:ext cx="1984409" cy="2426176"/>
          </a:xfrm>
          <a:prstGeom prst="rect">
            <a:avLst/>
          </a:prstGeom>
        </p:spPr>
      </p:pic>
      <p:pic>
        <p:nvPicPr>
          <p:cNvPr id="12" name="Picture 11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6993F43F-7C5C-BD87-B322-B05373031B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374" t="15950" r="28448" b="21437"/>
          <a:stretch>
            <a:fillRect/>
          </a:stretch>
        </p:blipFill>
        <p:spPr>
          <a:xfrm>
            <a:off x="9430532" y="7429972"/>
            <a:ext cx="2123499" cy="24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541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EFFB-FFA7-6414-9298-9070C3AE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C00FA6-56B5-57E7-8E1D-B7F015F5B7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D6C7E66-D6A4-7893-BBD6-685A36D5C9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86B8E6-1778-B1EC-E64D-33AB609FB3A4}"/>
              </a:ext>
            </a:extLst>
          </p:cNvPr>
          <p:cNvGrpSpPr/>
          <p:nvPr/>
        </p:nvGrpSpPr>
        <p:grpSpPr>
          <a:xfrm>
            <a:off x="1840230" y="1069633"/>
            <a:ext cx="6581716" cy="1507096"/>
            <a:chOff x="1840230" y="1796997"/>
            <a:chExt cx="6581716" cy="150709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65F811E-45F0-EBB0-97DC-65784FD026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0" y="1796997"/>
              <a:ext cx="160475" cy="663035"/>
            </a:xfrm>
            <a:custGeom>
              <a:avLst/>
              <a:gdLst/>
              <a:ahLst/>
              <a:cxnLst/>
              <a:rect l="l" t="t" r="r" b="b"/>
              <a:pathLst>
                <a:path w="178306" h="736706">
                  <a:moveTo>
                    <a:pt x="0" y="0"/>
                  </a:moveTo>
                  <a:lnTo>
                    <a:pt x="178306" y="0"/>
                  </a:lnTo>
                  <a:lnTo>
                    <a:pt x="178306" y="736706"/>
                  </a:lnTo>
                  <a:lnTo>
                    <a:pt x="0" y="7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666" t="-34582" r="-411387"/>
              </a:stretch>
            </a:blipFill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9868A0F-6EDF-6541-4338-E6B21826CED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40231" y="2791132"/>
              <a:ext cx="6581715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1"/>
                </a:lnSpc>
              </a:pPr>
              <a:r>
                <a:rPr lang="en-US" sz="3420" b="1">
                  <a:solidFill>
                    <a:srgbClr val="00003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Work Plan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E896E1DA-84AD-9F52-25D2-3A6C9F528DE5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C218A6-F6E2-4E62-28CC-938308D3B8E1}"/>
              </a:ext>
            </a:extLst>
          </p:cNvPr>
          <p:cNvSpPr txBox="1"/>
          <p:nvPr/>
        </p:nvSpPr>
        <p:spPr>
          <a:xfrm>
            <a:off x="1068779" y="3043052"/>
            <a:ext cx="8119753" cy="48905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b="1" i="1">
                <a:solidFill>
                  <a:srgbClr val="000038"/>
                </a:solidFill>
                <a:latin typeface="Poppins Italics"/>
                <a:cs typeface="Poppins Italics"/>
              </a:rPr>
              <a:t>WP1: Setup, Simulation &amp; Baselines (Days 1-3)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1: Setup environment and repository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2: Validate the simulation pipeline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3: Generate and curate multiple datasets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4 : Train MLP baseline and initial KAN (Newtonian case)</a:t>
            </a:r>
            <a:endParaRPr lang="en-US" sz="20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000"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b="1" i="1">
                <a:solidFill>
                  <a:srgbClr val="000038"/>
                </a:solidFill>
                <a:latin typeface="Poppins Italics"/>
                <a:cs typeface="Poppins Italics"/>
              </a:rPr>
              <a:t>WP2: Residual learning &amp; Hybrid Model (Days 3-7)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1: Compute perturbation residuals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2: Build different KANs architecture approaches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3: Integrate hybrid models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4: Initial trajectory validation</a:t>
            </a:r>
            <a:endParaRPr lang="en-US" sz="20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209DB-15C2-F1A4-597E-3F7F758E001C}"/>
              </a:ext>
            </a:extLst>
          </p:cNvPr>
          <p:cNvSpPr txBox="1"/>
          <p:nvPr/>
        </p:nvSpPr>
        <p:spPr>
          <a:xfrm>
            <a:off x="9188531" y="3785258"/>
            <a:ext cx="8461168" cy="40341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b="1" i="1">
                <a:solidFill>
                  <a:srgbClr val="000038"/>
                </a:solidFill>
                <a:latin typeface="Poppins Italics"/>
                <a:cs typeface="Poppins Italics"/>
              </a:rPr>
              <a:t>WP3: Evaluation &amp; Interpretability (Days 7-9)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1: Develop and apply quantitative evaluation methods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2: Generalization &amp; Interpretability analyses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3: Auditability assessment</a:t>
            </a:r>
            <a:endParaRPr lang="en-US" sz="2000">
              <a:latin typeface="Poppins Italics"/>
              <a:cs typeface="Poppins Italics"/>
            </a:endParaRPr>
          </a:p>
          <a:p>
            <a:pPr marL="699770" lvl="2" algn="just">
              <a:lnSpc>
                <a:spcPts val="3149"/>
              </a:lnSpc>
            </a:pPr>
            <a:endParaRPr lang="en-US" sz="2000">
              <a:latin typeface="Poppins Italics"/>
              <a:cs typeface="Poppins Italics"/>
            </a:endParaRPr>
          </a:p>
          <a:p>
            <a:pPr marL="485140" lvl="1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b="1" i="1">
                <a:solidFill>
                  <a:srgbClr val="000038"/>
                </a:solidFill>
                <a:latin typeface="Poppins Italics"/>
                <a:cs typeface="Poppins Italics"/>
              </a:rPr>
              <a:t>WP4: Consolidation &amp; Dissemination (Days 8-9)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1: Finalize codebase and documentation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2: Prepare report and presentation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3: Build a demonstrator</a:t>
            </a:r>
            <a:endParaRPr lang="en-US" sz="2000">
              <a:latin typeface="Poppins Italics"/>
              <a:cs typeface="Poppins Italics"/>
            </a:endParaRPr>
          </a:p>
          <a:p>
            <a:pPr marL="942340" lvl="2" indent="-242570" algn="just">
              <a:lnSpc>
                <a:spcPts val="3149"/>
              </a:lnSpc>
              <a:buFont typeface="Arial,Sans-Serif"/>
              <a:buChar char="•"/>
            </a:pPr>
            <a:r>
              <a:rPr lang="en-US" sz="2000" i="1">
                <a:solidFill>
                  <a:srgbClr val="000038"/>
                </a:solidFill>
                <a:latin typeface="Poppins Italics"/>
                <a:cs typeface="Poppins Italics"/>
              </a:rPr>
              <a:t>Task 4: (bonus) Real-data validation (Hubble, ISS, Galileo, …)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F4D74A-9CFC-70A3-0849-B3E38A6968F5}"/>
              </a:ext>
            </a:extLst>
          </p:cNvPr>
          <p:cNvSpPr txBox="1"/>
          <p:nvPr/>
        </p:nvSpPr>
        <p:spPr>
          <a:xfrm>
            <a:off x="5733157" y="9043951"/>
            <a:ext cx="77041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Poppins Italics"/>
                <a:ea typeface="Calibri"/>
                <a:cs typeface="Poppins Italics"/>
              </a:rPr>
              <a:t>Don't worry, participants will never be left alone on a single task!</a:t>
            </a:r>
            <a:endParaRPr lang="en-US" sz="2000">
              <a:latin typeface="Poppins Italics"/>
              <a:cs typeface="Poppins Itali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79AF860-4DA7-E745-2E63-73FD5BE3BBA5}"/>
              </a:ext>
            </a:extLst>
          </p:cNvPr>
          <p:cNvSpPr txBox="1"/>
          <p:nvPr/>
        </p:nvSpPr>
        <p:spPr>
          <a:xfrm>
            <a:off x="2127946" y="913388"/>
            <a:ext cx="1672850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03</a:t>
            </a:r>
            <a:endParaRPr lang="en-US" sz="9000" b="1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7578412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58a729-3464-4b72-ae1f-e4b6d2a633fa" xsi:nil="true"/>
    <lcf76f155ced4ddcb4097134ff3c332f xmlns="e871556a-fa30-4205-9c84-525bf18ef98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1D80ADF37ADF44973542380C3C41E4" ma:contentTypeVersion="17" ma:contentTypeDescription="Create a new document." ma:contentTypeScope="" ma:versionID="c96b7b8138f1c0c557553fa799bb8b9f">
  <xsd:schema xmlns:xsd="http://www.w3.org/2001/XMLSchema" xmlns:xs="http://www.w3.org/2001/XMLSchema" xmlns:p="http://schemas.microsoft.com/office/2006/metadata/properties" xmlns:ns2="e871556a-fa30-4205-9c84-525bf18ef980" xmlns:ns3="0058a729-3464-4b72-ae1f-e4b6d2a633fa" targetNamespace="http://schemas.microsoft.com/office/2006/metadata/properties" ma:root="true" ma:fieldsID="36f6d707fded0e7c048d7f9cf63746ea" ns2:_="" ns3:_="">
    <xsd:import namespace="e871556a-fa30-4205-9c84-525bf18ef980"/>
    <xsd:import namespace="0058a729-3464-4b72-ae1f-e4b6d2a63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1556a-fa30-4205-9c84-525bf18ef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e87909b-6f91-4c34-a78b-ec0d666c4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8a729-3464-4b72-ae1f-e4b6d2a63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ece7a1-1bab-4ee8-ab64-61f4546cd0f3}" ma:internalName="TaxCatchAll" ma:showField="CatchAllData" ma:web="0058a729-3464-4b72-ae1f-e4b6d2a63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2A7F55-5B57-4CE5-AAFC-972EFFC1F7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0B2290-E421-4A1F-B30F-B252E5A1C7F8}">
  <ds:schemaRefs>
    <ds:schemaRef ds:uri="0058a729-3464-4b72-ae1f-e4b6d2a633fa"/>
    <ds:schemaRef ds:uri="e871556a-fa30-4205-9c84-525bf18ef9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DF9EB-BB05-467A-8E03-57CD7F341C6A}">
  <ds:schemaRefs>
    <ds:schemaRef ds:uri="0058a729-3464-4b72-ae1f-e4b6d2a633fa"/>
    <ds:schemaRef ds:uri="e871556a-fa30-4205-9c84-525bf18ef9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 - TRAIL ​Summer workshop 23’</dc:title>
  <dc:creator>Luca La Fisca</dc:creator>
  <cp:revision>5</cp:revision>
  <dcterms:created xsi:type="dcterms:W3CDTF">2006-08-16T00:00:00Z</dcterms:created>
  <dcterms:modified xsi:type="dcterms:W3CDTF">2026-06-04T11:58:10Z</dcterms:modified>
  <dc:identifier>DAFqTqxsiNY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0x010100F01D80ADF37ADF44973542380C3C41E4</vt:lpwstr>
  </property>
  <property fmtid="{D5CDD505-2E9C-101B-9397-08002B2CF9AE}" pid="3" name="MediaServiceImageTags">
    <vt:lpwstr/>
  </property>
</Properties>
</file>