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</p:sldMasterIdLst>
  <p:sldIdLst>
    <p:sldId id="256" r:id="rId5"/>
    <p:sldId id="277" r:id="rId6"/>
    <p:sldId id="301" r:id="rId7"/>
    <p:sldId id="307" r:id="rId8"/>
    <p:sldId id="300" r:id="rId9"/>
    <p:sldId id="305" r:id="rId10"/>
    <p:sldId id="306" r:id="rId11"/>
    <p:sldId id="308" r:id="rId12"/>
    <p:sldId id="269" r:id="rId13"/>
  </p:sldIdLst>
  <p:sldSz cx="18288000" cy="10287000"/>
  <p:notesSz cx="6858000" cy="9144000"/>
  <p:embeddedFontLst>
    <p:embeddedFont>
      <p:font typeface="Poppins" panose="00000500000000000000" pitchFamily="2" charset="0"/>
      <p:regular r:id="rId14"/>
      <p:bold r:id="rId15"/>
      <p:italic r:id="rId16"/>
      <p:boldItalic r:id="rId17"/>
    </p:embeddedFont>
    <p:embeddedFont>
      <p:font typeface="Poppins Bold" panose="00000800000000000000" pitchFamily="2" charset="0"/>
      <p:regular r:id="rId18"/>
      <p:bold r:id="rId19"/>
    </p:embeddedFont>
    <p:embeddedFont>
      <p:font typeface="Poppins Ultra-Bold" panose="020B0604020202020204" charset="0"/>
      <p:regular r:id="rId20"/>
    </p:embeddedFont>
    <p:embeddedFont>
      <p:font typeface="Roboto" panose="02000000000000000000" pitchFamily="2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21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7D71BA-EDAD-9949-A3B2-8DF2DD643050}" v="16" dt="2026-06-03T20:42:28.082"/>
    <p1510:client id="{EFCA791B-7F8D-528F-36D8-D8225DE30557}" v="210" dt="2026-06-04T13:26:54.8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008" autoAdjust="0"/>
    <p:restoredTop sz="94651" autoAdjust="0"/>
  </p:normalViewPr>
  <p:slideViewPr>
    <p:cSldViewPr>
      <p:cViewPr>
        <p:scale>
          <a:sx n="78" d="100"/>
          <a:sy n="78" d="100"/>
        </p:scale>
        <p:origin x="-544" y="4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1.fntdata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17383"/>
            <a:ext cx="7772400" cy="13230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97580"/>
            <a:ext cx="6400800" cy="15773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33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904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47174"/>
            <a:ext cx="2057400" cy="52663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7174"/>
            <a:ext cx="6019800" cy="52663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59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34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966210"/>
            <a:ext cx="7772400" cy="1225868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616042"/>
            <a:ext cx="7772400" cy="1350168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495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180"/>
            <a:ext cx="4038600" cy="4073367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180"/>
            <a:ext cx="4038600" cy="4073367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97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81602"/>
            <a:ext cx="4040188" cy="575786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57388"/>
            <a:ext cx="4040188" cy="3556159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381602"/>
            <a:ext cx="4041775" cy="575786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957388"/>
            <a:ext cx="4041775" cy="3556159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06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00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53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45745"/>
            <a:ext cx="3008313" cy="1045845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45745"/>
            <a:ext cx="5111750" cy="5267802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291590"/>
            <a:ext cx="3008313" cy="4221957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20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320540"/>
            <a:ext cx="5486400" cy="51006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51498"/>
            <a:ext cx="5486400" cy="370332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830604"/>
            <a:ext cx="5486400" cy="724376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9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47174"/>
            <a:ext cx="8229600" cy="1028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0180"/>
            <a:ext cx="8229600" cy="4073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720715"/>
            <a:ext cx="21336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720715"/>
            <a:ext cx="28956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720715"/>
            <a:ext cx="21336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95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0000"/>
        </a:spcBef>
        <a:buFont typeface="Arial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defTabSz="822960" rtl="0" eaLnBrk="1" latinLnBrk="0" hangingPunct="1">
        <a:spcBef>
          <a:spcPct val="20000"/>
        </a:spcBef>
        <a:buFont typeface="Arial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092140">
            <a:off x="7475784" y="1539662"/>
            <a:ext cx="12766963" cy="12506304"/>
          </a:xfrm>
          <a:custGeom>
            <a:avLst/>
            <a:gdLst/>
            <a:ahLst/>
            <a:cxnLst/>
            <a:rect l="l" t="t" r="r" b="b"/>
            <a:pathLst>
              <a:path w="14185514" h="13895893">
                <a:moveTo>
                  <a:pt x="0" y="0"/>
                </a:moveTo>
                <a:lnTo>
                  <a:pt x="14185514" y="0"/>
                </a:lnTo>
                <a:lnTo>
                  <a:pt x="14185514" y="13895893"/>
                </a:lnTo>
                <a:lnTo>
                  <a:pt x="0" y="138958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3" name="Freeform 3"/>
          <p:cNvSpPr/>
          <p:nvPr/>
        </p:nvSpPr>
        <p:spPr>
          <a:xfrm>
            <a:off x="-208722" y="-2485"/>
            <a:ext cx="18496721" cy="10540447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</a:blip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4" name="Freeform 4"/>
          <p:cNvSpPr/>
          <p:nvPr/>
        </p:nvSpPr>
        <p:spPr>
          <a:xfrm>
            <a:off x="-4419600" y="-5744923"/>
            <a:ext cx="17196729" cy="14108484"/>
          </a:xfrm>
          <a:custGeom>
            <a:avLst/>
            <a:gdLst/>
            <a:ahLst/>
            <a:cxnLst/>
            <a:rect l="l" t="t" r="r" b="b"/>
            <a:pathLst>
              <a:path w="19107477" h="15676093">
                <a:moveTo>
                  <a:pt x="0" y="0"/>
                </a:moveTo>
                <a:lnTo>
                  <a:pt x="19107478" y="0"/>
                </a:lnTo>
                <a:lnTo>
                  <a:pt x="19107478" y="15676093"/>
                </a:lnTo>
                <a:lnTo>
                  <a:pt x="0" y="156760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5" name="Freeform 5"/>
          <p:cNvSpPr/>
          <p:nvPr/>
        </p:nvSpPr>
        <p:spPr>
          <a:xfrm>
            <a:off x="4339854" y="2707287"/>
            <a:ext cx="9430531" cy="3554401"/>
          </a:xfrm>
          <a:custGeom>
            <a:avLst/>
            <a:gdLst/>
            <a:ahLst/>
            <a:cxnLst/>
            <a:rect l="l" t="t" r="r" b="b"/>
            <a:pathLst>
              <a:path w="10478368" h="3949334">
                <a:moveTo>
                  <a:pt x="0" y="0"/>
                </a:moveTo>
                <a:lnTo>
                  <a:pt x="10478368" y="0"/>
                </a:lnTo>
                <a:lnTo>
                  <a:pt x="10478368" y="3949334"/>
                </a:lnTo>
                <a:lnTo>
                  <a:pt x="0" y="39493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6" name="TextBox 6"/>
          <p:cNvSpPr txBox="1"/>
          <p:nvPr/>
        </p:nvSpPr>
        <p:spPr>
          <a:xfrm>
            <a:off x="5665558" y="6504634"/>
            <a:ext cx="6956885" cy="666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69"/>
              </a:lnSpc>
            </a:pPr>
            <a:r>
              <a:rPr lang="en-US" sz="4050" b="1" dirty="0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SPRING TEAMBUILDING</a:t>
            </a:r>
            <a:endParaRPr lang="en-US" sz="4050" b="1" dirty="0">
              <a:solidFill>
                <a:srgbClr val="FFFFFF"/>
              </a:solidFill>
              <a:latin typeface="Poppins Ultra-Bold"/>
              <a:ea typeface="Poppins Ultra-Bold"/>
              <a:cs typeface="Poppins Ultra-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731335" y="8329943"/>
            <a:ext cx="4626549" cy="259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64"/>
              </a:lnSpc>
            </a:pPr>
            <a:r>
              <a:rPr lang="en-US" sz="2400">
                <a:solidFill>
                  <a:srgbClr val="FFFFFF"/>
                </a:solidFill>
                <a:latin typeface="Poppins"/>
                <a:ea typeface="Poppins"/>
                <a:cs typeface="Poppins"/>
              </a:rPr>
              <a:t>JUNE 8TH 2026</a:t>
            </a:r>
            <a:endParaRPr lang="en-US" sz="2400" dirty="0">
              <a:solidFill>
                <a:srgbClr val="FFFFFF"/>
              </a:solidFill>
              <a:latin typeface="Poppins"/>
              <a:ea typeface="Poppins"/>
              <a:cs typeface="Poppi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507860">
            <a:off x="7475784" y="1539662"/>
            <a:ext cx="12766963" cy="12506304"/>
          </a:xfrm>
          <a:custGeom>
            <a:avLst/>
            <a:gdLst/>
            <a:ahLst/>
            <a:cxnLst/>
            <a:rect l="l" t="t" r="r" b="b"/>
            <a:pathLst>
              <a:path w="14185514" h="13895893">
                <a:moveTo>
                  <a:pt x="0" y="0"/>
                </a:moveTo>
                <a:lnTo>
                  <a:pt x="14185514" y="0"/>
                </a:lnTo>
                <a:lnTo>
                  <a:pt x="14185514" y="13895893"/>
                </a:lnTo>
                <a:lnTo>
                  <a:pt x="0" y="138958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822960"/>
            <a:endParaRPr lang="en-US" sz="1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3859" y="480060"/>
            <a:ext cx="16459200" cy="970407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</a:blip>
            <a:stretch>
              <a:fillRect/>
            </a:stretch>
          </a:blipFill>
        </p:spPr>
        <p:txBody>
          <a:bodyPr/>
          <a:lstStyle/>
          <a:p>
            <a:pPr defTabSz="822960"/>
            <a:endParaRPr lang="en-US" sz="1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592172" y="-6315671"/>
            <a:ext cx="17196729" cy="14108484"/>
          </a:xfrm>
          <a:custGeom>
            <a:avLst/>
            <a:gdLst/>
            <a:ahLst/>
            <a:cxnLst/>
            <a:rect l="l" t="t" r="r" b="b"/>
            <a:pathLst>
              <a:path w="19107477" h="15676093">
                <a:moveTo>
                  <a:pt x="0" y="0"/>
                </a:moveTo>
                <a:lnTo>
                  <a:pt x="19107478" y="0"/>
                </a:lnTo>
                <a:lnTo>
                  <a:pt x="19107478" y="15676093"/>
                </a:lnTo>
                <a:lnTo>
                  <a:pt x="0" y="156760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22960"/>
            <a:endParaRPr lang="en-US" sz="1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9507860" flipH="1">
            <a:off x="7558408" y="7419692"/>
            <a:ext cx="9687847" cy="9490053"/>
          </a:xfrm>
          <a:custGeom>
            <a:avLst/>
            <a:gdLst/>
            <a:ahLst/>
            <a:cxnLst/>
            <a:rect l="l" t="t" r="r" b="b"/>
            <a:pathLst>
              <a:path w="10764274" h="10544503">
                <a:moveTo>
                  <a:pt x="10764274" y="0"/>
                </a:moveTo>
                <a:lnTo>
                  <a:pt x="0" y="0"/>
                </a:lnTo>
                <a:lnTo>
                  <a:pt x="0" y="10544503"/>
                </a:lnTo>
                <a:lnTo>
                  <a:pt x="10764274" y="10544503"/>
                </a:lnTo>
                <a:lnTo>
                  <a:pt x="1076427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822960"/>
            <a:endParaRPr lang="en-US" sz="1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79CD31E1-4501-FE52-3FB0-F5A9C826A182}"/>
              </a:ext>
            </a:extLst>
          </p:cNvPr>
          <p:cNvSpPr/>
          <p:nvPr/>
        </p:nvSpPr>
        <p:spPr>
          <a:xfrm>
            <a:off x="5923026" y="1057037"/>
            <a:ext cx="5644264" cy="1890828"/>
          </a:xfrm>
          <a:custGeom>
            <a:avLst/>
            <a:gdLst/>
            <a:ahLst/>
            <a:cxnLst/>
            <a:rect l="l" t="t" r="r" b="b"/>
            <a:pathLst>
              <a:path w="5644264" h="1890828">
                <a:moveTo>
                  <a:pt x="0" y="0"/>
                </a:moveTo>
                <a:lnTo>
                  <a:pt x="5644264" y="0"/>
                </a:lnTo>
                <a:lnTo>
                  <a:pt x="5644264" y="1890828"/>
                </a:lnTo>
                <a:lnTo>
                  <a:pt x="0" y="18908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C60EED2A-E147-CFFA-4549-E8B9354643D2}"/>
              </a:ext>
            </a:extLst>
          </p:cNvPr>
          <p:cNvSpPr txBox="1"/>
          <p:nvPr/>
        </p:nvSpPr>
        <p:spPr>
          <a:xfrm>
            <a:off x="0" y="3979620"/>
            <a:ext cx="18288000" cy="757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6200" b="1" dirty="0" err="1">
                <a:solidFill>
                  <a:srgbClr val="FFFFFF"/>
                </a:solidFill>
                <a:latin typeface="Poppins Bold"/>
                <a:cs typeface="Poppins Bold"/>
              </a:rPr>
              <a:t>exadaps</a:t>
            </a:r>
            <a:endParaRPr lang="en-US" sz="6200" b="1" dirty="0">
              <a:solidFill>
                <a:srgbClr val="FFFFFF"/>
              </a:solidFill>
              <a:latin typeface="Poppins Bold"/>
              <a:cs typeface="Poppins Bold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00216A0E-9607-1E76-24F7-B38F2D0469ED}"/>
              </a:ext>
            </a:extLst>
          </p:cNvPr>
          <p:cNvSpPr txBox="1"/>
          <p:nvPr/>
        </p:nvSpPr>
        <p:spPr>
          <a:xfrm>
            <a:off x="3733800" y="7063704"/>
            <a:ext cx="10820400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dirty="0">
                <a:solidFill>
                  <a:srgbClr val="E52182"/>
                </a:solidFill>
                <a:latin typeface="Roboto"/>
              </a:rPr>
              <a:t>Project n°7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09601368-F240-1B65-F5CB-79508229B14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5470" y="1069614"/>
            <a:ext cx="3983696" cy="1352042"/>
          </a:xfrm>
          <a:prstGeom prst="rect">
            <a:avLst/>
          </a:prstGeom>
        </p:spPr>
      </p:pic>
      <p:pic>
        <p:nvPicPr>
          <p:cNvPr id="17" name="Graphique 16">
            <a:extLst>
              <a:ext uri="{FF2B5EF4-FFF2-40B4-BE49-F238E27FC236}">
                <a16:creationId xmlns:a16="http://schemas.microsoft.com/office/drawing/2014/main" id="{3B015E95-0D57-6F0B-C96E-3B410641A34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909693" y="702971"/>
            <a:ext cx="4992000" cy="187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285AA8-893B-E62F-B1CA-2D12AD2E83F0}"/>
              </a:ext>
            </a:extLst>
          </p:cNvPr>
          <p:cNvSpPr txBox="1"/>
          <p:nvPr/>
        </p:nvSpPr>
        <p:spPr>
          <a:xfrm>
            <a:off x="375469" y="5274049"/>
            <a:ext cx="175262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Executable synthetic Artefacts for Data-Aware Processing at Scale</a:t>
            </a:r>
            <a:r>
              <a:rPr lang="en-US" sz="4000" spc="-150" dirty="0">
                <a:solidFill>
                  <a:schemeClr val="bg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 </a:t>
            </a:r>
          </a:p>
          <a:p>
            <a:pPr algn="ctr"/>
            <a:endParaRPr lang="en-US" sz="4000" spc="-150" dirty="0">
              <a:latin typeface="Ayuthaya" pitchFamily="2" charset="-34"/>
              <a:ea typeface="Ayuthaya" pitchFamily="2" charset="-34"/>
              <a:cs typeface="Ayuthaya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9350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9507860" flipH="1">
            <a:off x="13326600" y="742465"/>
            <a:ext cx="9687847" cy="9490053"/>
          </a:xfrm>
          <a:custGeom>
            <a:avLst/>
            <a:gdLst/>
            <a:ahLst/>
            <a:cxnLst/>
            <a:rect l="l" t="t" r="r" b="b"/>
            <a:pathLst>
              <a:path w="10764274" h="10544503">
                <a:moveTo>
                  <a:pt x="10764273" y="0"/>
                </a:moveTo>
                <a:lnTo>
                  <a:pt x="0" y="0"/>
                </a:lnTo>
                <a:lnTo>
                  <a:pt x="0" y="10544503"/>
                </a:lnTo>
                <a:lnTo>
                  <a:pt x="10764273" y="10544503"/>
                </a:lnTo>
                <a:lnTo>
                  <a:pt x="1076427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620"/>
          </a:p>
        </p:txBody>
      </p:sp>
      <p:sp>
        <p:nvSpPr>
          <p:cNvPr id="3" name="Freeform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52984" y="8483743"/>
            <a:ext cx="1908957" cy="726154"/>
          </a:xfrm>
          <a:custGeom>
            <a:avLst/>
            <a:gdLst/>
            <a:ahLst/>
            <a:cxnLst/>
            <a:rect l="l" t="t" r="r" b="b"/>
            <a:pathLst>
              <a:path w="2121063" h="806838">
                <a:moveTo>
                  <a:pt x="0" y="0"/>
                </a:moveTo>
                <a:lnTo>
                  <a:pt x="2121063" y="0"/>
                </a:lnTo>
                <a:lnTo>
                  <a:pt x="2121063" y="806838"/>
                </a:lnTo>
                <a:lnTo>
                  <a:pt x="0" y="8068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620"/>
          </a:p>
        </p:txBody>
      </p:sp>
      <p:sp>
        <p:nvSpPr>
          <p:cNvPr id="4" name="Freeform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840230" y="1796997"/>
            <a:ext cx="160475" cy="663035"/>
          </a:xfrm>
          <a:custGeom>
            <a:avLst/>
            <a:gdLst/>
            <a:ahLst/>
            <a:cxnLst/>
            <a:rect l="l" t="t" r="r" b="b"/>
            <a:pathLst>
              <a:path w="178306" h="736706">
                <a:moveTo>
                  <a:pt x="0" y="0"/>
                </a:moveTo>
                <a:lnTo>
                  <a:pt x="178306" y="0"/>
                </a:lnTo>
                <a:lnTo>
                  <a:pt x="178306" y="736706"/>
                </a:lnTo>
                <a:lnTo>
                  <a:pt x="0" y="7367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4666" t="-34582" r="-411387"/>
            </a:stretch>
          </a:blipFill>
        </p:spPr>
        <p:txBody>
          <a:bodyPr/>
          <a:lstStyle/>
          <a:p>
            <a:endParaRPr lang="en-US" sz="1620"/>
          </a:p>
        </p:txBody>
      </p:sp>
      <p:sp>
        <p:nvSpPr>
          <p:cNvPr id="5" name="TextBox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42791" y="1640752"/>
            <a:ext cx="1479606" cy="1140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3"/>
              </a:lnSpc>
            </a:pPr>
            <a:r>
              <a:rPr lang="en-US" sz="9000" b="1" dirty="0">
                <a:solidFill>
                  <a:srgbClr val="E52182"/>
                </a:solidFill>
                <a:latin typeface="Poppins Bold"/>
                <a:ea typeface="Poppins Heavy"/>
                <a:cs typeface="Poppins Bold"/>
                <a:sym typeface="Poppins Heavy"/>
              </a:rPr>
              <a:t>01</a:t>
            </a:r>
            <a:endParaRPr lang="en-US" sz="9000" b="1" dirty="0">
              <a:solidFill>
                <a:srgbClr val="E52182"/>
              </a:solidFill>
              <a:latin typeface="Poppins Bold"/>
              <a:ea typeface="Poppins Heavy"/>
              <a:cs typeface="Poppins Bold"/>
            </a:endParaRPr>
          </a:p>
        </p:txBody>
      </p:sp>
      <p:sp>
        <p:nvSpPr>
          <p:cNvPr id="6" name="TextBox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40231" y="2791132"/>
            <a:ext cx="6581715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01"/>
              </a:lnSpc>
            </a:pPr>
            <a:r>
              <a:rPr lang="en-US" sz="3420" b="1" dirty="0">
                <a:solidFill>
                  <a:srgbClr val="000038"/>
                </a:solidFill>
                <a:latin typeface="Poppins Bold"/>
                <a:ea typeface="Poppins Bold"/>
                <a:cs typeface="Poppins Bold"/>
                <a:sym typeface="Poppins Bold"/>
              </a:rPr>
              <a:t>Context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20905" y="3552383"/>
            <a:ext cx="2161272" cy="751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2"/>
              </a:lnSpc>
            </a:pPr>
            <a:r>
              <a:rPr lang="en-US" sz="54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300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00637" y="2477177"/>
            <a:ext cx="1984578" cy="517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0"/>
              </a:lnSpc>
            </a:pPr>
            <a:r>
              <a:rPr lang="en-US" sz="191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main research</a:t>
            </a:r>
          </a:p>
          <a:p>
            <a:pPr algn="ctr">
              <a:lnSpc>
                <a:spcPts val="1970"/>
              </a:lnSpc>
            </a:pPr>
            <a:r>
              <a:rPr lang="en-US" sz="191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themes</a:t>
            </a:r>
          </a:p>
        </p:txBody>
      </p:sp>
      <p:sp>
        <p:nvSpPr>
          <p:cNvPr id="9" name="TextBox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40231" y="5169013"/>
            <a:ext cx="11176000" cy="2996974"/>
          </a:xfrm>
          <a:prstGeom prst="rect">
            <a:avLst/>
          </a:prstGeom>
        </p:spPr>
        <p:txBody>
          <a:bodyPr lIns="0" tIns="0" rIns="0" bIns="0" rtlCol="0" anchor="ctr" anchorCtr="1">
            <a:spAutoFit/>
          </a:bodyPr>
          <a:lstStyle/>
          <a:p>
            <a:pPr marL="285750" indent="-285750" algn="l">
              <a:lnSpc>
                <a:spcPts val="3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rgbClr val="000038"/>
                </a:solidFill>
                <a:latin typeface="Poppins"/>
              </a:rPr>
              <a:t>Regulatory form filling is a major bottleneck in compliance, QA, ESG and certification workflows</a:t>
            </a:r>
          </a:p>
          <a:p>
            <a:pPr marL="285750" indent="-285750" algn="l">
              <a:lnSpc>
                <a:spcPts val="3000"/>
              </a:lnSpc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rgbClr val="000038"/>
                </a:solidFill>
                <a:latin typeface="Poppins"/>
              </a:rPr>
              <a:t>Classical automation breaks on scanned forms; direct LLM/VLM filling lacks reproducibility and auditability</a:t>
            </a:r>
          </a:p>
          <a:p>
            <a:pPr marL="285750" indent="-285750" algn="l">
              <a:lnSpc>
                <a:spcPts val="3000"/>
              </a:lnSpc>
              <a:buFont typeface="Arial"/>
              <a:buChar char="•"/>
            </a:pPr>
            <a:r>
              <a:rPr lang="en-US" sz="2400" b="1" dirty="0">
                <a:solidFill>
                  <a:srgbClr val="E52182"/>
                </a:solidFill>
                <a:latin typeface="Poppins"/>
              </a:rPr>
              <a:t>Our angle: </a:t>
            </a:r>
            <a:r>
              <a:rPr lang="en-US" sz="2400" dirty="0">
                <a:solidFill>
                  <a:srgbClr val="000038"/>
                </a:solidFill>
                <a:latin typeface="Poppins"/>
              </a:rPr>
              <a:t>treat form filling as AI-assisted program generation — a compound AI system writes a deterministic, inspectable program that fills the form</a:t>
            </a:r>
          </a:p>
        </p:txBody>
      </p:sp>
      <p:pic>
        <p:nvPicPr>
          <p:cNvPr id="10" name="Graphic 10" descr="Document icon next to Context header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7947" y="2238314"/>
            <a:ext cx="2996974" cy="2996974"/>
          </a:xfrm>
          <a:prstGeom prst="rect">
            <a:avLst/>
          </a:prstGeom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0ECCA33E-8862-6A3A-975E-BB0CC6FC98BE}"/>
              </a:ext>
            </a:extLst>
          </p:cNvPr>
          <p:cNvSpPr txBox="1"/>
          <p:nvPr/>
        </p:nvSpPr>
        <p:spPr>
          <a:xfrm>
            <a:off x="3240828" y="1564552"/>
            <a:ext cx="1479606" cy="932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3"/>
              </a:lnSpc>
            </a:pPr>
            <a:r>
              <a:rPr lang="en-US" sz="3000" b="1" dirty="0">
                <a:solidFill>
                  <a:srgbClr val="E52182"/>
                </a:solidFill>
                <a:latin typeface="Poppins Bold"/>
                <a:ea typeface="Poppins Heavy"/>
                <a:cs typeface="Poppins Bold"/>
                <a:sym typeface="Poppins Heavy"/>
              </a:rPr>
              <a:t>(a)</a:t>
            </a:r>
            <a:endParaRPr lang="en-US" sz="3000" b="1" dirty="0">
              <a:solidFill>
                <a:srgbClr val="E52182"/>
              </a:solidFill>
              <a:latin typeface="Poppins Bold"/>
              <a:ea typeface="Poppins Heavy"/>
              <a:cs typeface="Poppins Bold"/>
            </a:endParaRPr>
          </a:p>
        </p:txBody>
      </p:sp>
    </p:spTree>
    <p:extLst>
      <p:ext uri="{BB962C8B-B14F-4D97-AF65-F5344CB8AC3E}">
        <p14:creationId xmlns:p14="http://schemas.microsoft.com/office/powerpoint/2010/main" val="4284328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iagram of a process&#10;&#10;AI-generated content may be incorrect.">
            <a:extLst>
              <a:ext uri="{FF2B5EF4-FFF2-40B4-BE49-F238E27FC236}">
                <a16:creationId xmlns:a16="http://schemas.microsoft.com/office/drawing/2014/main" id="{D08570C5-6DAC-9717-C097-04B91B56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1562193"/>
            <a:ext cx="11886264" cy="8729802"/>
          </a:xfrm>
          <a:prstGeom prst="rect">
            <a:avLst/>
          </a:prstGeom>
        </p:spPr>
      </p:pic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9507860" flipH="1">
            <a:off x="13326600" y="742465"/>
            <a:ext cx="9687847" cy="9490053"/>
          </a:xfrm>
          <a:custGeom>
            <a:avLst/>
            <a:gdLst/>
            <a:ahLst/>
            <a:cxnLst/>
            <a:rect l="l" t="t" r="r" b="b"/>
            <a:pathLst>
              <a:path w="10764274" h="10544503">
                <a:moveTo>
                  <a:pt x="10764273" y="0"/>
                </a:moveTo>
                <a:lnTo>
                  <a:pt x="0" y="0"/>
                </a:lnTo>
                <a:lnTo>
                  <a:pt x="0" y="10544503"/>
                </a:lnTo>
                <a:lnTo>
                  <a:pt x="10764273" y="10544503"/>
                </a:lnTo>
                <a:lnTo>
                  <a:pt x="1076427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620"/>
          </a:p>
        </p:txBody>
      </p:sp>
      <p:sp>
        <p:nvSpPr>
          <p:cNvPr id="3" name="Freeform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52984" y="8483743"/>
            <a:ext cx="1908957" cy="726154"/>
          </a:xfrm>
          <a:custGeom>
            <a:avLst/>
            <a:gdLst/>
            <a:ahLst/>
            <a:cxnLst/>
            <a:rect l="l" t="t" r="r" b="b"/>
            <a:pathLst>
              <a:path w="2121063" h="806838">
                <a:moveTo>
                  <a:pt x="0" y="0"/>
                </a:moveTo>
                <a:lnTo>
                  <a:pt x="2121063" y="0"/>
                </a:lnTo>
                <a:lnTo>
                  <a:pt x="2121063" y="806838"/>
                </a:lnTo>
                <a:lnTo>
                  <a:pt x="0" y="8068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620"/>
          </a:p>
        </p:txBody>
      </p:sp>
      <p:sp>
        <p:nvSpPr>
          <p:cNvPr id="4" name="Freeform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840230" y="1796997"/>
            <a:ext cx="160475" cy="663035"/>
          </a:xfrm>
          <a:custGeom>
            <a:avLst/>
            <a:gdLst/>
            <a:ahLst/>
            <a:cxnLst/>
            <a:rect l="l" t="t" r="r" b="b"/>
            <a:pathLst>
              <a:path w="178306" h="736706">
                <a:moveTo>
                  <a:pt x="0" y="0"/>
                </a:moveTo>
                <a:lnTo>
                  <a:pt x="178306" y="0"/>
                </a:lnTo>
                <a:lnTo>
                  <a:pt x="178306" y="736706"/>
                </a:lnTo>
                <a:lnTo>
                  <a:pt x="0" y="7367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4666" t="-34582" r="-411387"/>
            </a:stretch>
          </a:blipFill>
        </p:spPr>
        <p:txBody>
          <a:bodyPr/>
          <a:lstStyle/>
          <a:p>
            <a:endParaRPr lang="en-US" sz="1620"/>
          </a:p>
        </p:txBody>
      </p:sp>
      <p:sp>
        <p:nvSpPr>
          <p:cNvPr id="5" name="TextBox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42791" y="1640752"/>
            <a:ext cx="1479606" cy="1163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3"/>
              </a:lnSpc>
            </a:pPr>
            <a:r>
              <a:rPr lang="en-US" sz="9000" b="1" dirty="0">
                <a:solidFill>
                  <a:srgbClr val="E52182"/>
                </a:solidFill>
                <a:latin typeface="Poppins Bold"/>
                <a:ea typeface="Poppins Heavy"/>
                <a:cs typeface="Poppins Bold"/>
                <a:sym typeface="Poppins Heavy"/>
              </a:rPr>
              <a:t>01</a:t>
            </a:r>
            <a:endParaRPr lang="en-US" sz="9000" b="1" dirty="0">
              <a:solidFill>
                <a:srgbClr val="E52182"/>
              </a:solidFill>
              <a:latin typeface="Poppins Bold"/>
              <a:ea typeface="Poppins Heavy"/>
              <a:cs typeface="Poppins Bold"/>
            </a:endParaRPr>
          </a:p>
        </p:txBody>
      </p:sp>
      <p:sp>
        <p:nvSpPr>
          <p:cNvPr id="6" name="TextBox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40231" y="2791132"/>
            <a:ext cx="6581715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01"/>
              </a:lnSpc>
            </a:pPr>
            <a:r>
              <a:rPr lang="en-US" sz="3420" b="1" dirty="0">
                <a:solidFill>
                  <a:srgbClr val="000038"/>
                </a:solidFill>
                <a:latin typeface="Poppins Bold"/>
                <a:ea typeface="Poppins Bold"/>
                <a:cs typeface="Poppins Bold"/>
                <a:sym typeface="Poppins Bold"/>
              </a:rPr>
              <a:t>Approach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22481" y="770033"/>
            <a:ext cx="11176000" cy="1044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400" dirty="0">
                <a:solidFill>
                  <a:srgbClr val="000038"/>
                </a:solidFill>
                <a:latin typeface="Poppins"/>
              </a:rPr>
              <a:t>A compound AI system synthesises a deterministic, inspectable program — an evaluation function scores it and feeds failures back, improving each generation.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6CA49195-49CE-C6C3-833B-09A53DBFF046}"/>
              </a:ext>
            </a:extLst>
          </p:cNvPr>
          <p:cNvSpPr txBox="1"/>
          <p:nvPr/>
        </p:nvSpPr>
        <p:spPr>
          <a:xfrm>
            <a:off x="3240828" y="1564552"/>
            <a:ext cx="1479606" cy="932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3"/>
              </a:lnSpc>
            </a:pPr>
            <a:r>
              <a:rPr lang="en-US" sz="3000" b="1" dirty="0">
                <a:solidFill>
                  <a:srgbClr val="E52182"/>
                </a:solidFill>
                <a:latin typeface="Poppins Bold"/>
                <a:ea typeface="Poppins Heavy"/>
                <a:cs typeface="Poppins Bold"/>
                <a:sym typeface="Poppins Heavy"/>
              </a:rPr>
              <a:t>(b)</a:t>
            </a:r>
            <a:endParaRPr lang="en-US" sz="3000" b="1" dirty="0">
              <a:solidFill>
                <a:srgbClr val="E52182"/>
              </a:solidFill>
              <a:latin typeface="Poppins Bold"/>
              <a:ea typeface="Poppins Heavy"/>
              <a:cs typeface="Poppins Bold"/>
            </a:endParaRPr>
          </a:p>
        </p:txBody>
      </p:sp>
    </p:spTree>
    <p:extLst>
      <p:ext uri="{BB962C8B-B14F-4D97-AF65-F5344CB8AC3E}">
        <p14:creationId xmlns:p14="http://schemas.microsoft.com/office/powerpoint/2010/main" val="3807787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4495A-0C2E-B4C0-C7F4-9C46D212C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AB77003-8AE4-A053-4142-E7EDCAD1B5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9507860" flipH="1">
            <a:off x="13326600" y="742465"/>
            <a:ext cx="9687847" cy="9490053"/>
          </a:xfrm>
          <a:custGeom>
            <a:avLst/>
            <a:gdLst/>
            <a:ahLst/>
            <a:cxnLst/>
            <a:rect l="l" t="t" r="r" b="b"/>
            <a:pathLst>
              <a:path w="10764274" h="10544503">
                <a:moveTo>
                  <a:pt x="10764273" y="0"/>
                </a:moveTo>
                <a:lnTo>
                  <a:pt x="0" y="0"/>
                </a:lnTo>
                <a:lnTo>
                  <a:pt x="0" y="10544503"/>
                </a:lnTo>
                <a:lnTo>
                  <a:pt x="10764273" y="10544503"/>
                </a:lnTo>
                <a:lnTo>
                  <a:pt x="1076427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62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9E88DBA-D7D3-8BCE-987A-A0E1764481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52984" y="8483743"/>
            <a:ext cx="1908957" cy="726154"/>
          </a:xfrm>
          <a:custGeom>
            <a:avLst/>
            <a:gdLst/>
            <a:ahLst/>
            <a:cxnLst/>
            <a:rect l="l" t="t" r="r" b="b"/>
            <a:pathLst>
              <a:path w="2121063" h="806838">
                <a:moveTo>
                  <a:pt x="0" y="0"/>
                </a:moveTo>
                <a:lnTo>
                  <a:pt x="2121063" y="0"/>
                </a:lnTo>
                <a:lnTo>
                  <a:pt x="2121063" y="806838"/>
                </a:lnTo>
                <a:lnTo>
                  <a:pt x="0" y="8068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62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97AFE7B-6751-0B23-C606-2F9E4C710CD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840230" y="1796997"/>
            <a:ext cx="160475" cy="663035"/>
          </a:xfrm>
          <a:custGeom>
            <a:avLst/>
            <a:gdLst/>
            <a:ahLst/>
            <a:cxnLst/>
            <a:rect l="l" t="t" r="r" b="b"/>
            <a:pathLst>
              <a:path w="178306" h="736706">
                <a:moveTo>
                  <a:pt x="0" y="0"/>
                </a:moveTo>
                <a:lnTo>
                  <a:pt x="178306" y="0"/>
                </a:lnTo>
                <a:lnTo>
                  <a:pt x="178306" y="736706"/>
                </a:lnTo>
                <a:lnTo>
                  <a:pt x="0" y="7367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4666" t="-34582" r="-411387"/>
            </a:stretch>
          </a:blipFill>
        </p:spPr>
        <p:txBody>
          <a:bodyPr/>
          <a:lstStyle/>
          <a:p>
            <a:endParaRPr lang="en-US" sz="162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2A00B27-5839-A4DE-B31D-476071DACAD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42791" y="1640752"/>
            <a:ext cx="1479606" cy="1140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3"/>
              </a:lnSpc>
            </a:pPr>
            <a:r>
              <a:rPr lang="en-US" sz="9000" b="1" dirty="0">
                <a:solidFill>
                  <a:srgbClr val="E52182"/>
                </a:solidFill>
                <a:latin typeface="Poppins Bold"/>
                <a:ea typeface="Poppins Heavy"/>
                <a:cs typeface="Poppins Bold"/>
                <a:sym typeface="Poppins Heavy"/>
              </a:rPr>
              <a:t>02</a:t>
            </a:r>
            <a:endParaRPr lang="en-US" sz="9000" b="1" dirty="0">
              <a:solidFill>
                <a:srgbClr val="E52182"/>
              </a:solidFill>
              <a:latin typeface="Poppins Bold"/>
              <a:ea typeface="Poppins Heavy"/>
              <a:cs typeface="Poppins Bold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D0B5D664-D74A-7097-2EBE-85081EFE652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40231" y="2791132"/>
            <a:ext cx="6581715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01"/>
              </a:lnSpc>
            </a:pPr>
            <a:r>
              <a:rPr lang="en-US" sz="3420" b="1" dirty="0">
                <a:solidFill>
                  <a:srgbClr val="000038"/>
                </a:solidFill>
                <a:latin typeface="Poppins Bold"/>
                <a:ea typeface="Poppins Bold"/>
                <a:cs typeface="Poppins Bold"/>
                <a:sym typeface="Poppins Bold"/>
              </a:rPr>
              <a:t>Founding Team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45F24058-DBB9-12D3-6C5E-9A1AAB22A1BF}"/>
              </a:ext>
            </a:extLst>
          </p:cNvPr>
          <p:cNvSpPr txBox="1"/>
          <p:nvPr/>
        </p:nvSpPr>
        <p:spPr>
          <a:xfrm>
            <a:off x="10220905" y="3552383"/>
            <a:ext cx="2161272" cy="751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2"/>
              </a:lnSpc>
            </a:pPr>
            <a:r>
              <a:rPr lang="en-US" sz="54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300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6EE78ED-849D-1D50-49CB-D7FCB236B7EB}"/>
              </a:ext>
            </a:extLst>
          </p:cNvPr>
          <p:cNvSpPr txBox="1"/>
          <p:nvPr/>
        </p:nvSpPr>
        <p:spPr>
          <a:xfrm>
            <a:off x="7600637" y="2477177"/>
            <a:ext cx="1984578" cy="517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0"/>
              </a:lnSpc>
            </a:pPr>
            <a:r>
              <a:rPr lang="en-US" sz="191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main research</a:t>
            </a:r>
          </a:p>
          <a:p>
            <a:pPr algn="ctr">
              <a:lnSpc>
                <a:spcPts val="1970"/>
              </a:lnSpc>
            </a:pPr>
            <a:r>
              <a:rPr lang="en-US" sz="191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themes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EF608C5-A2A7-4067-DDB1-8D2D9B9E6AA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40231" y="3810000"/>
            <a:ext cx="11176000" cy="4142160"/>
          </a:xfrm>
          <a:prstGeom prst="rect">
            <a:avLst/>
          </a:prstGeom>
        </p:spPr>
        <p:txBody>
          <a:bodyPr lIns="0" tIns="0" rIns="0" bIns="0" rtlCol="0" anchor="t" anchorCtr="0">
            <a:spAutoFit/>
          </a:bodyPr>
          <a:lstStyle/>
          <a:p>
            <a:pPr marL="285750" lvl="0" indent="-285750" algn="l">
              <a:lnSpc>
                <a:spcPts val="2900"/>
              </a:lnSpc>
              <a:spcAft>
                <a:spcPts val="300"/>
              </a:spcAft>
              <a:buFont typeface="Arial"/>
              <a:buChar char="•"/>
            </a:pPr>
            <a:r>
              <a:rPr lang="en-US" sz="2400" b="1" dirty="0">
                <a:solidFill>
                  <a:srgbClr val="000038"/>
                </a:solidFill>
                <a:latin typeface="Poppins"/>
              </a:rPr>
              <a:t>Michael </a:t>
            </a:r>
            <a:r>
              <a:rPr lang="en-US" sz="2400" b="1" dirty="0" err="1">
                <a:solidFill>
                  <a:srgbClr val="000038"/>
                </a:solidFill>
                <a:latin typeface="Poppins"/>
              </a:rPr>
              <a:t>Accetto</a:t>
            </a:r>
            <a:r>
              <a:rPr lang="en-US" sz="2400" b="1" dirty="0">
                <a:solidFill>
                  <a:srgbClr val="000038"/>
                </a:solidFill>
                <a:latin typeface="Poppins"/>
              </a:rPr>
              <a:t> </a:t>
            </a:r>
            <a:r>
              <a:rPr lang="en-US" sz="2400" dirty="0">
                <a:solidFill>
                  <a:srgbClr val="E52182"/>
                </a:solidFill>
                <a:latin typeface="Poppins"/>
              </a:rPr>
              <a:t>— Team Leader</a:t>
            </a:r>
            <a:endParaRPr lang="en-US" sz="2400" dirty="0">
              <a:solidFill>
                <a:srgbClr val="000038"/>
              </a:solidFill>
              <a:latin typeface="Poppins"/>
            </a:endParaRPr>
          </a:p>
          <a:p>
            <a:pPr marL="742950" lvl="1" indent="-285750" algn="l">
              <a:lnSpc>
                <a:spcPts val="2700"/>
              </a:lnSpc>
              <a:spcAft>
                <a:spcPts val="100"/>
              </a:spcAft>
              <a:buFont typeface="Arial"/>
              <a:buChar char="–"/>
            </a:pPr>
            <a:r>
              <a:rPr lang="en-US" sz="2400" dirty="0">
                <a:solidFill>
                  <a:srgbClr val="000038"/>
                </a:solidFill>
                <a:latin typeface="Poppins"/>
              </a:rPr>
              <a:t>Harness patterns as composable primitives</a:t>
            </a:r>
          </a:p>
          <a:p>
            <a:pPr marL="742950" lvl="1" indent="-285750" algn="l">
              <a:lnSpc>
                <a:spcPts val="2700"/>
              </a:lnSpc>
              <a:spcAft>
                <a:spcPts val="100"/>
              </a:spcAft>
              <a:buFont typeface="Arial"/>
              <a:buChar char="–"/>
            </a:pPr>
            <a:r>
              <a:rPr lang="en-US" sz="2400">
                <a:solidFill>
                  <a:srgbClr val="000038"/>
                </a:solidFill>
                <a:latin typeface="Poppins"/>
              </a:rPr>
              <a:t>Research @ DTSC BRAIN Lab — Agentic AI &amp; regulated-document </a:t>
            </a:r>
            <a:r>
              <a:rPr lang="en-US" sz="2400" dirty="0">
                <a:solidFill>
                  <a:srgbClr val="000038"/>
                </a:solidFill>
                <a:latin typeface="Poppins"/>
              </a:rPr>
              <a:t>processing</a:t>
            </a:r>
          </a:p>
          <a:p>
            <a:pPr marL="742950" lvl="1" indent="-285750" algn="l">
              <a:lnSpc>
                <a:spcPts val="2700"/>
              </a:lnSpc>
              <a:spcAft>
                <a:spcPts val="600"/>
              </a:spcAft>
              <a:buFont typeface="Arial"/>
              <a:buChar char="–"/>
            </a:pPr>
            <a:r>
              <a:rPr lang="en-US" sz="2400" dirty="0">
                <a:solidFill>
                  <a:srgbClr val="000038"/>
                </a:solidFill>
                <a:latin typeface="Poppins"/>
              </a:rPr>
              <a:t>Retrieval for BNP Paribas Fortis as Senior Data Scientist;</a:t>
            </a:r>
          </a:p>
          <a:p>
            <a:pPr marL="742950" lvl="1" indent="-285750" algn="l">
              <a:lnSpc>
                <a:spcPts val="2700"/>
              </a:lnSpc>
              <a:spcAft>
                <a:spcPts val="600"/>
              </a:spcAft>
              <a:buFont typeface="Arial"/>
              <a:buChar char="–"/>
            </a:pPr>
            <a:endParaRPr lang="en-US" sz="2400" dirty="0">
              <a:solidFill>
                <a:srgbClr val="000038"/>
              </a:solidFill>
              <a:latin typeface="Poppins"/>
            </a:endParaRPr>
          </a:p>
          <a:p>
            <a:pPr marL="285750" lvl="0" indent="-285750" algn="l">
              <a:lnSpc>
                <a:spcPts val="2900"/>
              </a:lnSpc>
              <a:spcAft>
                <a:spcPts val="300"/>
              </a:spcAft>
              <a:buFont typeface="Arial"/>
              <a:buChar char="•"/>
            </a:pPr>
            <a:r>
              <a:rPr lang="en-US" sz="2400" b="1" dirty="0">
                <a:solidFill>
                  <a:srgbClr val="000038"/>
                </a:solidFill>
                <a:latin typeface="Poppins"/>
              </a:rPr>
              <a:t>Aditya Mukhopadhyay </a:t>
            </a:r>
            <a:r>
              <a:rPr lang="en-US" sz="2400" dirty="0">
                <a:solidFill>
                  <a:srgbClr val="E52182"/>
                </a:solidFill>
                <a:latin typeface="Poppins"/>
              </a:rPr>
              <a:t>— Doctoral Researcher</a:t>
            </a:r>
          </a:p>
          <a:p>
            <a:pPr marL="742950" lvl="1" indent="-285750" algn="l">
              <a:lnSpc>
                <a:spcPts val="2700"/>
              </a:lnSpc>
              <a:spcAft>
                <a:spcPts val="100"/>
              </a:spcAft>
              <a:buFont typeface="Arial"/>
              <a:buChar char="–"/>
            </a:pPr>
            <a:r>
              <a:rPr lang="en-US" sz="2400" dirty="0">
                <a:solidFill>
                  <a:srgbClr val="000038"/>
                </a:solidFill>
                <a:latin typeface="Poppins"/>
              </a:rPr>
              <a:t>MSc; doctoral track on </a:t>
            </a:r>
            <a:r>
              <a:rPr lang="en-US" sz="2400" dirty="0" err="1">
                <a:solidFill>
                  <a:srgbClr val="000038"/>
                </a:solidFill>
                <a:latin typeface="Poppins"/>
              </a:rPr>
              <a:t>Traceform</a:t>
            </a:r>
            <a:r>
              <a:rPr lang="en-US" sz="2400" dirty="0">
                <a:solidFill>
                  <a:srgbClr val="000038"/>
                </a:solidFill>
                <a:latin typeface="Poppins"/>
              </a:rPr>
              <a:t> AI</a:t>
            </a:r>
            <a:endParaRPr lang="en-US" sz="2400" dirty="0">
              <a:solidFill>
                <a:srgbClr val="000038"/>
              </a:solidFill>
              <a:latin typeface="Poppins"/>
              <a:cs typeface="Poppins"/>
            </a:endParaRPr>
          </a:p>
          <a:p>
            <a:pPr marL="742950" lvl="1" indent="-285750">
              <a:lnSpc>
                <a:spcPts val="2700"/>
              </a:lnSpc>
              <a:spcAft>
                <a:spcPts val="100"/>
              </a:spcAft>
              <a:buFont typeface="Arial"/>
              <a:buChar char="–"/>
            </a:pPr>
            <a:r>
              <a:rPr lang="en-US" sz="2400">
                <a:solidFill>
                  <a:srgbClr val="000038"/>
                </a:solidFill>
                <a:latin typeface="Poppins"/>
                <a:cs typeface="Poppins"/>
              </a:rPr>
              <a:t>Intern @ DTSC BRAIN Lab — Document processing, Multilingual NLP</a:t>
            </a:r>
            <a:endParaRPr lang="en-US" sz="2400">
              <a:solidFill>
                <a:srgbClr val="000038"/>
              </a:solidFill>
              <a:latin typeface="Poppins"/>
              <a:ea typeface="Calibri"/>
              <a:cs typeface="Poppins"/>
            </a:endParaRPr>
          </a:p>
          <a:p>
            <a:pPr marL="742950" lvl="1" indent="-285750">
              <a:lnSpc>
                <a:spcPts val="2700"/>
              </a:lnSpc>
              <a:spcAft>
                <a:spcPts val="600"/>
              </a:spcAft>
              <a:buFont typeface="Arial"/>
              <a:buChar char="–"/>
            </a:pPr>
            <a:r>
              <a:rPr lang="en-US" sz="2400" dirty="0">
                <a:solidFill>
                  <a:srgbClr val="000038"/>
                </a:solidFill>
                <a:latin typeface="Poppins"/>
              </a:rPr>
              <a:t>Relevant Publication: LAMMR (Legal Adaptive Multi-model Routing, </a:t>
            </a:r>
            <a:r>
              <a:rPr lang="en-US" sz="2400" dirty="0">
                <a:latin typeface="Poppins"/>
                <a:cs typeface="Poppins"/>
              </a:rPr>
              <a:t>HHAI 2026 Conference</a:t>
            </a:r>
            <a:r>
              <a:rPr lang="en-US" sz="2400" dirty="0"/>
              <a:t>),</a:t>
            </a:r>
            <a:endParaRPr lang="en-US" sz="2400" dirty="0">
              <a:solidFill>
                <a:srgbClr val="000038"/>
              </a:solidFill>
              <a:latin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224239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7EFFB-FFA7-6414-9298-9070C3AEC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3C00FA6-56B5-57E7-8E1D-B7F015F5B77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9507860" flipH="1">
            <a:off x="13326600" y="742465"/>
            <a:ext cx="9687847" cy="9490053"/>
          </a:xfrm>
          <a:custGeom>
            <a:avLst/>
            <a:gdLst/>
            <a:ahLst/>
            <a:cxnLst/>
            <a:rect l="l" t="t" r="r" b="b"/>
            <a:pathLst>
              <a:path w="10764274" h="10544503">
                <a:moveTo>
                  <a:pt x="10764273" y="0"/>
                </a:moveTo>
                <a:lnTo>
                  <a:pt x="0" y="0"/>
                </a:lnTo>
                <a:lnTo>
                  <a:pt x="0" y="10544503"/>
                </a:lnTo>
                <a:lnTo>
                  <a:pt x="10764273" y="10544503"/>
                </a:lnTo>
                <a:lnTo>
                  <a:pt x="1076427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62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D6C7E66-D6A4-7893-BBD6-685A36D5C9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52984" y="8483743"/>
            <a:ext cx="1908957" cy="726154"/>
          </a:xfrm>
          <a:custGeom>
            <a:avLst/>
            <a:gdLst/>
            <a:ahLst/>
            <a:cxnLst/>
            <a:rect l="l" t="t" r="r" b="b"/>
            <a:pathLst>
              <a:path w="2121063" h="806838">
                <a:moveTo>
                  <a:pt x="0" y="0"/>
                </a:moveTo>
                <a:lnTo>
                  <a:pt x="2121063" y="0"/>
                </a:lnTo>
                <a:lnTo>
                  <a:pt x="2121063" y="806838"/>
                </a:lnTo>
                <a:lnTo>
                  <a:pt x="0" y="8068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62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65F811E-45F0-EBB0-97DC-65784FD026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840230" y="1796997"/>
            <a:ext cx="160475" cy="663035"/>
          </a:xfrm>
          <a:custGeom>
            <a:avLst/>
            <a:gdLst/>
            <a:ahLst/>
            <a:cxnLst/>
            <a:rect l="l" t="t" r="r" b="b"/>
            <a:pathLst>
              <a:path w="178306" h="736706">
                <a:moveTo>
                  <a:pt x="0" y="0"/>
                </a:moveTo>
                <a:lnTo>
                  <a:pt x="178306" y="0"/>
                </a:lnTo>
                <a:lnTo>
                  <a:pt x="178306" y="736706"/>
                </a:lnTo>
                <a:lnTo>
                  <a:pt x="0" y="7367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4666" t="-34582" r="-411387"/>
            </a:stretch>
          </a:blipFill>
        </p:spPr>
        <p:txBody>
          <a:bodyPr/>
          <a:lstStyle/>
          <a:p>
            <a:endParaRPr lang="en-US" sz="162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A213C9E6-6F97-A4E0-749B-EA8CBD26B4E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42791" y="1640752"/>
            <a:ext cx="1479606" cy="1140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3"/>
              </a:lnSpc>
            </a:pPr>
            <a:r>
              <a:rPr lang="en-US" sz="9000" b="1" dirty="0">
                <a:solidFill>
                  <a:srgbClr val="E52182"/>
                </a:solidFill>
                <a:latin typeface="Poppins Bold"/>
                <a:ea typeface="Poppins Heavy"/>
                <a:cs typeface="Poppins Bold"/>
                <a:sym typeface="Poppins Heavy"/>
              </a:rPr>
              <a:t>03</a:t>
            </a:r>
            <a:endParaRPr lang="en-US" sz="9000" b="1" dirty="0">
              <a:solidFill>
                <a:srgbClr val="E52182"/>
              </a:solidFill>
              <a:latin typeface="Poppins Bold"/>
              <a:ea typeface="Poppins Heavy"/>
              <a:cs typeface="Poppins Bold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9868A0F-6EDF-6541-4338-E6B21826CED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40231" y="2791132"/>
            <a:ext cx="6581715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01"/>
              </a:lnSpc>
            </a:pPr>
            <a:r>
              <a:rPr lang="en-US" sz="3420" b="1" dirty="0">
                <a:solidFill>
                  <a:srgbClr val="000038"/>
                </a:solidFill>
                <a:latin typeface="Poppins Bold"/>
                <a:ea typeface="Poppins Bold"/>
                <a:cs typeface="Poppins Bold"/>
                <a:sym typeface="Poppins Bold"/>
              </a:rPr>
              <a:t>Work Plan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68166C1-260D-576B-6FB9-256A6AE4E7E9}"/>
              </a:ext>
            </a:extLst>
          </p:cNvPr>
          <p:cNvSpPr txBox="1"/>
          <p:nvPr/>
        </p:nvSpPr>
        <p:spPr>
          <a:xfrm>
            <a:off x="10220905" y="3552383"/>
            <a:ext cx="2161272" cy="751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2"/>
              </a:lnSpc>
            </a:pPr>
            <a:r>
              <a:rPr lang="en-US" sz="54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300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896E1DA-84AD-9F52-25D2-3A6C9F528DE5}"/>
              </a:ext>
            </a:extLst>
          </p:cNvPr>
          <p:cNvSpPr txBox="1"/>
          <p:nvPr/>
        </p:nvSpPr>
        <p:spPr>
          <a:xfrm>
            <a:off x="7600637" y="2477177"/>
            <a:ext cx="1984578" cy="517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0"/>
              </a:lnSpc>
            </a:pPr>
            <a:r>
              <a:rPr lang="en-US" sz="191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main research</a:t>
            </a:r>
          </a:p>
          <a:p>
            <a:pPr algn="ctr">
              <a:lnSpc>
                <a:spcPts val="1970"/>
              </a:lnSpc>
            </a:pPr>
            <a:r>
              <a:rPr lang="en-US" sz="191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themes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0208D98-D9AF-0297-1C93-56350F59F4B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40231" y="4267200"/>
            <a:ext cx="9652000" cy="698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400" dirty="0">
                <a:solidFill>
                  <a:srgbClr val="000038"/>
                </a:solidFill>
                <a:latin typeface="Poppins"/>
              </a:rPr>
              <a:t>Two-week Research Camp — four phases from framing to a packaged, demonstrable brick.</a:t>
            </a:r>
          </a:p>
        </p:txBody>
      </p:sp>
      <p:sp>
        <p:nvSpPr>
          <p:cNvPr id="301" name="r301"/>
          <p:cNvSpPr/>
          <p:nvPr/>
        </p:nvSpPr>
        <p:spPr>
          <a:xfrm>
            <a:off x="2540000" y="7073900"/>
            <a:ext cx="9906000" cy="76200"/>
          </a:xfrm>
          <a:prstGeom prst="rect">
            <a:avLst/>
          </a:prstGeom>
          <a:solidFill>
            <a:srgbClr val="C9C9DC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02" name="n302"/>
          <p:cNvSpPr/>
          <p:nvPr/>
        </p:nvSpPr>
        <p:spPr>
          <a:xfrm>
            <a:off x="2247900" y="6819900"/>
            <a:ext cx="584200" cy="584200"/>
          </a:xfrm>
          <a:prstGeom prst="ellipse">
            <a:avLst/>
          </a:prstGeom>
          <a:solidFill>
            <a:srgbClr val="000038"/>
          </a:solidFill>
          <a:ln w="38100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Poppins Bold"/>
              </a:rPr>
              <a:t>1</a:t>
            </a:r>
          </a:p>
        </p:txBody>
      </p:sp>
      <p:sp>
        <p:nvSpPr>
          <p:cNvPr id="303" name="t303"/>
          <p:cNvSpPr/>
          <p:nvPr/>
        </p:nvSpPr>
        <p:spPr>
          <a:xfrm>
            <a:off x="1397000" y="6019800"/>
            <a:ext cx="2286000" cy="381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>
              <a:lnSpc>
                <a:spcPts val="1600"/>
              </a:lnSpc>
            </a:pPr>
            <a:r>
              <a:rPr lang="en-US" sz="1800" b="1" dirty="0">
                <a:solidFill>
                  <a:srgbClr val="000038"/>
                </a:solidFill>
                <a:latin typeface="Poppins Bold"/>
              </a:rPr>
              <a:t>Days 1–3</a:t>
            </a:r>
          </a:p>
        </p:txBody>
      </p:sp>
      <p:sp>
        <p:nvSpPr>
          <p:cNvPr id="304" name="n304"/>
          <p:cNvSpPr/>
          <p:nvPr/>
        </p:nvSpPr>
        <p:spPr>
          <a:xfrm>
            <a:off x="5549900" y="6819900"/>
            <a:ext cx="584200" cy="584200"/>
          </a:xfrm>
          <a:prstGeom prst="ellipse">
            <a:avLst/>
          </a:prstGeom>
          <a:solidFill>
            <a:srgbClr val="C2186A"/>
          </a:solidFill>
          <a:ln w="38100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Poppins Bold"/>
              </a:rPr>
              <a:t>2</a:t>
            </a:r>
          </a:p>
        </p:txBody>
      </p:sp>
      <p:sp>
        <p:nvSpPr>
          <p:cNvPr id="305" name="t305"/>
          <p:cNvSpPr/>
          <p:nvPr/>
        </p:nvSpPr>
        <p:spPr>
          <a:xfrm>
            <a:off x="4699000" y="6019800"/>
            <a:ext cx="2286000" cy="381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>
              <a:lnSpc>
                <a:spcPts val="1600"/>
              </a:lnSpc>
            </a:pPr>
            <a:r>
              <a:rPr lang="en-US" sz="1800" b="1" dirty="0">
                <a:solidFill>
                  <a:srgbClr val="E52182"/>
                </a:solidFill>
                <a:latin typeface="Poppins Bold"/>
              </a:rPr>
              <a:t>Days 4–7</a:t>
            </a:r>
          </a:p>
        </p:txBody>
      </p:sp>
      <p:sp>
        <p:nvSpPr>
          <p:cNvPr id="306" name="n306"/>
          <p:cNvSpPr/>
          <p:nvPr/>
        </p:nvSpPr>
        <p:spPr>
          <a:xfrm>
            <a:off x="8851900" y="6819900"/>
            <a:ext cx="584200" cy="584200"/>
          </a:xfrm>
          <a:prstGeom prst="ellipse">
            <a:avLst/>
          </a:prstGeom>
          <a:solidFill>
            <a:srgbClr val="000038"/>
          </a:solidFill>
          <a:ln w="38100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Poppins Bold"/>
              </a:rPr>
              <a:t>3</a:t>
            </a:r>
          </a:p>
        </p:txBody>
      </p:sp>
      <p:sp>
        <p:nvSpPr>
          <p:cNvPr id="307" name="t307"/>
          <p:cNvSpPr/>
          <p:nvPr/>
        </p:nvSpPr>
        <p:spPr>
          <a:xfrm>
            <a:off x="8001000" y="6019800"/>
            <a:ext cx="2286000" cy="381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>
              <a:lnSpc>
                <a:spcPts val="1600"/>
              </a:lnSpc>
            </a:pPr>
            <a:r>
              <a:rPr lang="en-US" sz="1800" b="1" dirty="0">
                <a:solidFill>
                  <a:srgbClr val="000038"/>
                </a:solidFill>
                <a:latin typeface="Poppins Bold"/>
              </a:rPr>
              <a:t>Days 8–11</a:t>
            </a:r>
          </a:p>
        </p:txBody>
      </p:sp>
      <p:sp>
        <p:nvSpPr>
          <p:cNvPr id="308" name="n308"/>
          <p:cNvSpPr/>
          <p:nvPr/>
        </p:nvSpPr>
        <p:spPr>
          <a:xfrm>
            <a:off x="12153900" y="6819900"/>
            <a:ext cx="584200" cy="584200"/>
          </a:xfrm>
          <a:prstGeom prst="ellipse">
            <a:avLst/>
          </a:prstGeom>
          <a:solidFill>
            <a:srgbClr val="C2186A"/>
          </a:solidFill>
          <a:ln w="38100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Poppins Bold"/>
              </a:rPr>
              <a:t>4</a:t>
            </a:r>
          </a:p>
        </p:txBody>
      </p:sp>
      <p:sp>
        <p:nvSpPr>
          <p:cNvPr id="309" name="t309"/>
          <p:cNvSpPr/>
          <p:nvPr/>
        </p:nvSpPr>
        <p:spPr>
          <a:xfrm>
            <a:off x="11303000" y="6019800"/>
            <a:ext cx="2286000" cy="381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>
              <a:lnSpc>
                <a:spcPts val="1600"/>
              </a:lnSpc>
            </a:pPr>
            <a:r>
              <a:rPr lang="en-US" sz="1800" b="1" dirty="0">
                <a:solidFill>
                  <a:srgbClr val="E52182"/>
                </a:solidFill>
                <a:latin typeface="Poppins Bold"/>
              </a:rPr>
              <a:t>Days 12–14</a:t>
            </a:r>
          </a:p>
        </p:txBody>
      </p:sp>
      <p:sp>
        <p:nvSpPr>
          <p:cNvPr id="310" name="tl310"/>
          <p:cNvSpPr/>
          <p:nvPr/>
        </p:nvSpPr>
        <p:spPr>
          <a:xfrm>
            <a:off x="1333500" y="7620000"/>
            <a:ext cx="2413000" cy="762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>
              <a:lnSpc>
                <a:spcPts val="1600"/>
              </a:lnSpc>
            </a:pPr>
            <a:r>
              <a:rPr lang="en-US" sz="1600" dirty="0">
                <a:solidFill>
                  <a:srgbClr val="333355"/>
                </a:solidFill>
                <a:latin typeface="Poppins"/>
              </a:rPr>
              <a:t>Framing &amp;</a:t>
            </a:r>
          </a:p>
          <a:p>
            <a:pPr algn="ctr">
              <a:lnSpc>
                <a:spcPts val="1600"/>
              </a:lnSpc>
            </a:pPr>
            <a:r>
              <a:rPr lang="en-US" sz="1600" dirty="0">
                <a:solidFill>
                  <a:srgbClr val="333355"/>
                </a:solidFill>
                <a:latin typeface="Poppins"/>
              </a:rPr>
              <a:t>baseline</a:t>
            </a:r>
          </a:p>
        </p:txBody>
      </p:sp>
      <p:sp>
        <p:nvSpPr>
          <p:cNvPr id="311" name="tl311"/>
          <p:cNvSpPr/>
          <p:nvPr/>
        </p:nvSpPr>
        <p:spPr>
          <a:xfrm>
            <a:off x="4635500" y="7620000"/>
            <a:ext cx="2413000" cy="762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>
              <a:lnSpc>
                <a:spcPts val="1600"/>
              </a:lnSpc>
            </a:pPr>
            <a:r>
              <a:rPr lang="en-US" sz="1600" dirty="0">
                <a:solidFill>
                  <a:srgbClr val="333355"/>
                </a:solidFill>
                <a:latin typeface="Poppins"/>
              </a:rPr>
              <a:t>Program gen</a:t>
            </a:r>
          </a:p>
          <a:p>
            <a:pPr algn="ctr">
              <a:lnSpc>
                <a:spcPts val="1600"/>
              </a:lnSpc>
            </a:pPr>
            <a:r>
              <a:rPr lang="en-US" sz="1600" dirty="0">
                <a:solidFill>
                  <a:srgbClr val="333355"/>
                </a:solidFill>
                <a:latin typeface="Poppins"/>
              </a:rPr>
              <a:t>&amp; evaluation</a:t>
            </a:r>
          </a:p>
        </p:txBody>
      </p:sp>
      <p:sp>
        <p:nvSpPr>
          <p:cNvPr id="312" name="tl312"/>
          <p:cNvSpPr/>
          <p:nvPr/>
        </p:nvSpPr>
        <p:spPr>
          <a:xfrm>
            <a:off x="7937500" y="7620000"/>
            <a:ext cx="2413000" cy="762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>
              <a:lnSpc>
                <a:spcPts val="1600"/>
              </a:lnSpc>
            </a:pPr>
            <a:r>
              <a:rPr lang="en-US" sz="1600" dirty="0">
                <a:solidFill>
                  <a:srgbClr val="333355"/>
                </a:solidFill>
                <a:latin typeface="Poppins"/>
              </a:rPr>
              <a:t>Self-improving</a:t>
            </a:r>
          </a:p>
          <a:p>
            <a:pPr algn="ctr">
              <a:lnSpc>
                <a:spcPts val="1600"/>
              </a:lnSpc>
            </a:pPr>
            <a:r>
              <a:rPr lang="en-US" sz="1600" dirty="0">
                <a:solidFill>
                  <a:srgbClr val="333355"/>
                </a:solidFill>
                <a:latin typeface="Poppins"/>
              </a:rPr>
              <a:t>loop</a:t>
            </a:r>
          </a:p>
        </p:txBody>
      </p:sp>
      <p:sp>
        <p:nvSpPr>
          <p:cNvPr id="313" name="tl313"/>
          <p:cNvSpPr/>
          <p:nvPr/>
        </p:nvSpPr>
        <p:spPr>
          <a:xfrm>
            <a:off x="11239500" y="7620000"/>
            <a:ext cx="2413000" cy="762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>
              <a:lnSpc>
                <a:spcPts val="1600"/>
              </a:lnSpc>
            </a:pPr>
            <a:r>
              <a:rPr lang="en-US" sz="1600" dirty="0">
                <a:solidFill>
                  <a:srgbClr val="333355"/>
                </a:solidFill>
                <a:latin typeface="Poppins"/>
              </a:rPr>
              <a:t>Package brick</a:t>
            </a:r>
          </a:p>
          <a:p>
            <a:pPr algn="ctr">
              <a:lnSpc>
                <a:spcPts val="1600"/>
              </a:lnSpc>
            </a:pPr>
            <a:r>
              <a:rPr lang="en-US" sz="1600" dirty="0">
                <a:solidFill>
                  <a:srgbClr val="333355"/>
                </a:solidFill>
                <a:latin typeface="Poppins"/>
              </a:rPr>
              <a:t>&amp; demo</a:t>
            </a:r>
          </a:p>
        </p:txBody>
      </p:sp>
      <p:pic>
        <p:nvPicPr>
          <p:cNvPr id="314" name="Graphic 314" descr="Calendar accent on timeline slide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39837" y="3047612"/>
            <a:ext cx="3735249" cy="373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50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7EFFB-FFA7-6414-9298-9070C3AEC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3C00FA6-56B5-57E7-8E1D-B7F015F5B77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9507860" flipH="1">
            <a:off x="13326600" y="742465"/>
            <a:ext cx="9687847" cy="9490053"/>
          </a:xfrm>
          <a:custGeom>
            <a:avLst/>
            <a:gdLst/>
            <a:ahLst/>
            <a:cxnLst/>
            <a:rect l="l" t="t" r="r" b="b"/>
            <a:pathLst>
              <a:path w="10764274" h="10544503">
                <a:moveTo>
                  <a:pt x="10764273" y="0"/>
                </a:moveTo>
                <a:lnTo>
                  <a:pt x="0" y="0"/>
                </a:lnTo>
                <a:lnTo>
                  <a:pt x="0" y="10544503"/>
                </a:lnTo>
                <a:lnTo>
                  <a:pt x="10764273" y="10544503"/>
                </a:lnTo>
                <a:lnTo>
                  <a:pt x="1076427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62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D6C7E66-D6A4-7893-BBD6-685A36D5C9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52984" y="8483743"/>
            <a:ext cx="1908957" cy="726154"/>
          </a:xfrm>
          <a:custGeom>
            <a:avLst/>
            <a:gdLst/>
            <a:ahLst/>
            <a:cxnLst/>
            <a:rect l="l" t="t" r="r" b="b"/>
            <a:pathLst>
              <a:path w="2121063" h="806838">
                <a:moveTo>
                  <a:pt x="0" y="0"/>
                </a:moveTo>
                <a:lnTo>
                  <a:pt x="2121063" y="0"/>
                </a:lnTo>
                <a:lnTo>
                  <a:pt x="2121063" y="806838"/>
                </a:lnTo>
                <a:lnTo>
                  <a:pt x="0" y="8068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62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65F811E-45F0-EBB0-97DC-65784FD026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840230" y="1796997"/>
            <a:ext cx="160475" cy="663035"/>
          </a:xfrm>
          <a:custGeom>
            <a:avLst/>
            <a:gdLst/>
            <a:ahLst/>
            <a:cxnLst/>
            <a:rect l="l" t="t" r="r" b="b"/>
            <a:pathLst>
              <a:path w="178306" h="736706">
                <a:moveTo>
                  <a:pt x="0" y="0"/>
                </a:moveTo>
                <a:lnTo>
                  <a:pt x="178306" y="0"/>
                </a:lnTo>
                <a:lnTo>
                  <a:pt x="178306" y="736706"/>
                </a:lnTo>
                <a:lnTo>
                  <a:pt x="0" y="7367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4666" t="-34582" r="-411387"/>
            </a:stretch>
          </a:blipFill>
        </p:spPr>
        <p:txBody>
          <a:bodyPr/>
          <a:lstStyle/>
          <a:p>
            <a:endParaRPr lang="en-US" sz="162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A213C9E6-6F97-A4E0-749B-EA8CBD26B4E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42791" y="1640752"/>
            <a:ext cx="1479606" cy="1140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3"/>
              </a:lnSpc>
            </a:pPr>
            <a:r>
              <a:rPr lang="en-US" sz="9000" b="1" dirty="0">
                <a:solidFill>
                  <a:srgbClr val="E52182"/>
                </a:solidFill>
                <a:latin typeface="Poppins Bold"/>
                <a:ea typeface="Poppins Heavy"/>
                <a:cs typeface="Poppins Bold"/>
                <a:sym typeface="Poppins Heavy"/>
              </a:rPr>
              <a:t>03</a:t>
            </a:r>
            <a:endParaRPr lang="en-US" sz="9000" b="1" dirty="0">
              <a:solidFill>
                <a:srgbClr val="E52182"/>
              </a:solidFill>
              <a:latin typeface="Poppins Bold"/>
              <a:ea typeface="Poppins Heavy"/>
              <a:cs typeface="Poppins Bold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9868A0F-6EDF-6541-4338-E6B21826CED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40231" y="2791132"/>
            <a:ext cx="6581715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01"/>
              </a:lnSpc>
            </a:pPr>
            <a:r>
              <a:rPr lang="en-US" sz="3420" b="1" dirty="0">
                <a:solidFill>
                  <a:srgbClr val="000038"/>
                </a:solidFill>
                <a:latin typeface="Poppins Bold"/>
                <a:ea typeface="Poppins Bold"/>
                <a:cs typeface="Poppins Bold"/>
                <a:sym typeface="Poppins Bold"/>
              </a:rPr>
              <a:t>Deliverables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68166C1-260D-576B-6FB9-256A6AE4E7E9}"/>
              </a:ext>
            </a:extLst>
          </p:cNvPr>
          <p:cNvSpPr txBox="1"/>
          <p:nvPr/>
        </p:nvSpPr>
        <p:spPr>
          <a:xfrm>
            <a:off x="10220905" y="3552383"/>
            <a:ext cx="2161272" cy="751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2"/>
              </a:lnSpc>
            </a:pPr>
            <a:r>
              <a:rPr lang="en-US" sz="54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300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896E1DA-84AD-9F52-25D2-3A6C9F528DE5}"/>
              </a:ext>
            </a:extLst>
          </p:cNvPr>
          <p:cNvSpPr txBox="1"/>
          <p:nvPr/>
        </p:nvSpPr>
        <p:spPr>
          <a:xfrm>
            <a:off x="7600637" y="2477177"/>
            <a:ext cx="1984578" cy="517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0"/>
              </a:lnSpc>
            </a:pPr>
            <a:r>
              <a:rPr lang="en-US" sz="191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main research</a:t>
            </a:r>
          </a:p>
          <a:p>
            <a:pPr algn="ctr">
              <a:lnSpc>
                <a:spcPts val="1970"/>
              </a:lnSpc>
            </a:pPr>
            <a:r>
              <a:rPr lang="en-US" sz="191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themes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0208D98-D9AF-0297-1C93-56350F59F4B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40231" y="4267200"/>
            <a:ext cx="10414000" cy="698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400" dirty="0">
                <a:solidFill>
                  <a:srgbClr val="000038"/>
                </a:solidFill>
                <a:latin typeface="Poppins"/>
              </a:rPr>
              <a:t>A reusable, open TRAIL Factory brick — usable without proprietary data.</a:t>
            </a:r>
          </a:p>
        </p:txBody>
      </p:sp>
      <p:sp>
        <p:nvSpPr>
          <p:cNvPr id="401" name="dc401"/>
          <p:cNvSpPr/>
          <p:nvPr/>
        </p:nvSpPr>
        <p:spPr>
          <a:xfrm>
            <a:off x="1905000" y="5969000"/>
            <a:ext cx="3657600" cy="1320800"/>
          </a:xfrm>
          <a:prstGeom prst="roundRect">
            <a:avLst>
              <a:gd name="adj" fmla="val 8000"/>
            </a:avLst>
          </a:prstGeom>
          <a:solidFill>
            <a:srgbClr val="F4F4FA"/>
          </a:solidFill>
          <a:ln w="12700">
            <a:solidFill>
              <a:srgbClr val="E52182"/>
            </a:solidFill>
          </a:ln>
        </p:spPr>
        <p:txBody>
          <a:bodyPr wrap="square" lIns="91440" tIns="36576" rIns="68580" bIns="36576" anchor="ctr"/>
          <a:lstStyle/>
          <a:p>
            <a:pPr>
              <a:lnSpc>
                <a:spcPts val="1700"/>
              </a:lnSpc>
            </a:pPr>
            <a:r>
              <a:rPr lang="en-US" sz="1700" b="1" dirty="0">
                <a:solidFill>
                  <a:srgbClr val="000038"/>
                </a:solidFill>
                <a:latin typeface="Poppins Bold"/>
              </a:rPr>
              <a:t>AFF benchmark dataset</a:t>
            </a:r>
          </a:p>
          <a:p>
            <a:pPr>
              <a:lnSpc>
                <a:spcPts val="1450"/>
              </a:lnSpc>
              <a:spcBef>
                <a:spcPts val="200"/>
              </a:spcBef>
            </a:pPr>
            <a:r>
              <a:rPr lang="en-US" sz="1300" dirty="0">
                <a:solidFill>
                  <a:srgbClr val="555577"/>
                </a:solidFill>
                <a:latin typeface="Poppins"/>
              </a:rPr>
              <a:t>Labelled forms, knowledge maps, reference answers</a:t>
            </a:r>
          </a:p>
        </p:txBody>
      </p:sp>
      <p:sp>
        <p:nvSpPr>
          <p:cNvPr id="402" name="dc402"/>
          <p:cNvSpPr/>
          <p:nvPr/>
        </p:nvSpPr>
        <p:spPr>
          <a:xfrm>
            <a:off x="5791200" y="5969000"/>
            <a:ext cx="3657600" cy="1320800"/>
          </a:xfrm>
          <a:prstGeom prst="roundRect">
            <a:avLst>
              <a:gd name="adj" fmla="val 8000"/>
            </a:avLst>
          </a:prstGeom>
          <a:solidFill>
            <a:srgbClr val="F4F4FA"/>
          </a:solidFill>
          <a:ln w="12700">
            <a:solidFill>
              <a:srgbClr val="000038"/>
            </a:solidFill>
          </a:ln>
        </p:spPr>
        <p:txBody>
          <a:bodyPr wrap="square" lIns="91440" tIns="36576" rIns="68580" bIns="36576" anchor="ctr"/>
          <a:lstStyle/>
          <a:p>
            <a:pPr>
              <a:lnSpc>
                <a:spcPts val="1700"/>
              </a:lnSpc>
            </a:pPr>
            <a:r>
              <a:rPr lang="en-US" sz="1700" b="1" dirty="0">
                <a:solidFill>
                  <a:srgbClr val="000038"/>
                </a:solidFill>
                <a:latin typeface="Poppins Bold"/>
              </a:rPr>
              <a:t>Prototype harness</a:t>
            </a:r>
          </a:p>
          <a:p>
            <a:pPr>
              <a:lnSpc>
                <a:spcPts val="1450"/>
              </a:lnSpc>
              <a:spcBef>
                <a:spcPts val="200"/>
              </a:spcBef>
            </a:pPr>
            <a:r>
              <a:rPr lang="en-US" sz="1300" dirty="0">
                <a:solidFill>
                  <a:srgbClr val="555577"/>
                </a:solidFill>
                <a:latin typeface="Poppins"/>
              </a:rPr>
              <a:t>Generate → execute → evaluate pipeline</a:t>
            </a:r>
          </a:p>
        </p:txBody>
      </p:sp>
      <p:sp>
        <p:nvSpPr>
          <p:cNvPr id="403" name="dc403"/>
          <p:cNvSpPr/>
          <p:nvPr/>
        </p:nvSpPr>
        <p:spPr>
          <a:xfrm>
            <a:off x="9677400" y="5969000"/>
            <a:ext cx="3657600" cy="1320800"/>
          </a:xfrm>
          <a:prstGeom prst="roundRect">
            <a:avLst>
              <a:gd name="adj" fmla="val 8000"/>
            </a:avLst>
          </a:prstGeom>
          <a:solidFill>
            <a:srgbClr val="F4F4FA"/>
          </a:solidFill>
          <a:ln w="12700">
            <a:solidFill>
              <a:srgbClr val="E52182"/>
            </a:solidFill>
          </a:ln>
        </p:spPr>
        <p:txBody>
          <a:bodyPr wrap="square" lIns="91440" tIns="36576" rIns="68580" bIns="36576" anchor="ctr"/>
          <a:lstStyle/>
          <a:p>
            <a:pPr>
              <a:lnSpc>
                <a:spcPts val="1700"/>
              </a:lnSpc>
            </a:pPr>
            <a:r>
              <a:rPr lang="en-US" sz="1700" b="1" dirty="0">
                <a:solidFill>
                  <a:srgbClr val="000038"/>
                </a:solidFill>
                <a:latin typeface="Poppins Bold"/>
              </a:rPr>
              <a:t>Baseline results</a:t>
            </a:r>
          </a:p>
          <a:p>
            <a:pPr>
              <a:lnSpc>
                <a:spcPts val="1450"/>
              </a:lnSpc>
              <a:spcBef>
                <a:spcPts val="200"/>
              </a:spcBef>
            </a:pPr>
            <a:r>
              <a:rPr lang="en-US" sz="1300" dirty="0">
                <a:solidFill>
                  <a:srgbClr val="555577"/>
                </a:solidFill>
                <a:latin typeface="Poppins"/>
              </a:rPr>
              <a:t>Reproducible scores across forms</a:t>
            </a:r>
          </a:p>
        </p:txBody>
      </p:sp>
      <p:sp>
        <p:nvSpPr>
          <p:cNvPr id="404" name="dc404"/>
          <p:cNvSpPr/>
          <p:nvPr/>
        </p:nvSpPr>
        <p:spPr>
          <a:xfrm>
            <a:off x="1905000" y="7493000"/>
            <a:ext cx="3657600" cy="1320800"/>
          </a:xfrm>
          <a:prstGeom prst="roundRect">
            <a:avLst>
              <a:gd name="adj" fmla="val 8000"/>
            </a:avLst>
          </a:prstGeom>
          <a:solidFill>
            <a:srgbClr val="F4F4FA"/>
          </a:solidFill>
          <a:ln w="12700">
            <a:solidFill>
              <a:srgbClr val="000038"/>
            </a:solidFill>
          </a:ln>
        </p:spPr>
        <p:txBody>
          <a:bodyPr wrap="square" lIns="91440" tIns="36576" rIns="68580" bIns="36576" anchor="ctr"/>
          <a:lstStyle/>
          <a:p>
            <a:pPr>
              <a:lnSpc>
                <a:spcPts val="1700"/>
              </a:lnSpc>
            </a:pPr>
            <a:r>
              <a:rPr lang="en-US" sz="1700" b="1" dirty="0">
                <a:solidFill>
                  <a:srgbClr val="000038"/>
                </a:solidFill>
                <a:latin typeface="Poppins Bold"/>
              </a:rPr>
              <a:t>Generated-program examples</a:t>
            </a:r>
          </a:p>
          <a:p>
            <a:pPr>
              <a:lnSpc>
                <a:spcPts val="1450"/>
              </a:lnSpc>
              <a:spcBef>
                <a:spcPts val="200"/>
              </a:spcBef>
            </a:pPr>
            <a:r>
              <a:rPr lang="en-US" sz="1300" dirty="0">
                <a:solidFill>
                  <a:srgbClr val="555577"/>
                </a:solidFill>
                <a:latin typeface="Poppins"/>
              </a:rPr>
              <a:t>Inspectable, deterministic P</a:t>
            </a:r>
            <a:r>
              <a:rPr lang="en-US" sz="1300" baseline="-25000" dirty="0">
                <a:solidFill>
                  <a:srgbClr val="555577"/>
                </a:solidFill>
                <a:latin typeface="Poppins"/>
              </a:rPr>
              <a:t>F</a:t>
            </a:r>
            <a:r>
              <a:rPr lang="en-US" sz="1300" dirty="0">
                <a:solidFill>
                  <a:srgbClr val="555577"/>
                </a:solidFill>
                <a:latin typeface="Poppins"/>
              </a:rPr>
              <a:t> samples</a:t>
            </a:r>
          </a:p>
        </p:txBody>
      </p:sp>
      <p:sp>
        <p:nvSpPr>
          <p:cNvPr id="405" name="dc405"/>
          <p:cNvSpPr/>
          <p:nvPr/>
        </p:nvSpPr>
        <p:spPr>
          <a:xfrm>
            <a:off x="5791200" y="7493000"/>
            <a:ext cx="3657600" cy="1320800"/>
          </a:xfrm>
          <a:prstGeom prst="roundRect">
            <a:avLst>
              <a:gd name="adj" fmla="val 8000"/>
            </a:avLst>
          </a:prstGeom>
          <a:solidFill>
            <a:srgbClr val="F4F4FA"/>
          </a:solidFill>
          <a:ln w="12700">
            <a:solidFill>
              <a:srgbClr val="E52182"/>
            </a:solidFill>
          </a:ln>
        </p:spPr>
        <p:txBody>
          <a:bodyPr wrap="square" lIns="91440" tIns="36576" rIns="68580" bIns="36576" anchor="ctr"/>
          <a:lstStyle/>
          <a:p>
            <a:pPr>
              <a:lnSpc>
                <a:spcPts val="1700"/>
              </a:lnSpc>
            </a:pPr>
            <a:r>
              <a:rPr lang="en-US" sz="1700" b="1" dirty="0">
                <a:solidFill>
                  <a:srgbClr val="000038"/>
                </a:solidFill>
                <a:latin typeface="Poppins Bold"/>
              </a:rPr>
              <a:t>Trace-based eval tools</a:t>
            </a:r>
          </a:p>
          <a:p>
            <a:pPr>
              <a:lnSpc>
                <a:spcPts val="1450"/>
              </a:lnSpc>
              <a:spcBef>
                <a:spcPts val="200"/>
              </a:spcBef>
            </a:pPr>
            <a:r>
              <a:rPr lang="en-US" sz="1300" dirty="0">
                <a:solidFill>
                  <a:srgbClr val="555577"/>
                </a:solidFill>
                <a:latin typeface="Poppins"/>
              </a:rPr>
              <a:t>Scores + failure traces for repair</a:t>
            </a:r>
          </a:p>
        </p:txBody>
      </p:sp>
      <p:sp>
        <p:nvSpPr>
          <p:cNvPr id="406" name="dc406"/>
          <p:cNvSpPr/>
          <p:nvPr/>
        </p:nvSpPr>
        <p:spPr>
          <a:xfrm>
            <a:off x="9677400" y="7493000"/>
            <a:ext cx="3657600" cy="1320800"/>
          </a:xfrm>
          <a:prstGeom prst="roundRect">
            <a:avLst>
              <a:gd name="adj" fmla="val 8000"/>
            </a:avLst>
          </a:prstGeom>
          <a:solidFill>
            <a:srgbClr val="F4F4FA"/>
          </a:solidFill>
          <a:ln w="12700">
            <a:solidFill>
              <a:srgbClr val="000038"/>
            </a:solidFill>
          </a:ln>
        </p:spPr>
        <p:txBody>
          <a:bodyPr wrap="square" lIns="91440" tIns="36576" rIns="68580" bIns="36576" anchor="ctr"/>
          <a:lstStyle/>
          <a:p>
            <a:pPr>
              <a:lnSpc>
                <a:spcPts val="1700"/>
              </a:lnSpc>
            </a:pPr>
            <a:r>
              <a:rPr lang="en-US" sz="1700" b="1" dirty="0">
                <a:solidFill>
                  <a:srgbClr val="000038"/>
                </a:solidFill>
                <a:latin typeface="Poppins Bold"/>
              </a:rPr>
              <a:t>Follow-up roadmap</a:t>
            </a:r>
          </a:p>
          <a:p>
            <a:pPr>
              <a:lnSpc>
                <a:spcPts val="1450"/>
              </a:lnSpc>
              <a:spcBef>
                <a:spcPts val="200"/>
              </a:spcBef>
            </a:pPr>
            <a:r>
              <a:rPr lang="en-US" sz="1300" dirty="0">
                <a:solidFill>
                  <a:srgbClr val="555577"/>
                </a:solidFill>
                <a:latin typeface="Poppins"/>
              </a:rPr>
              <a:t>Next steps for transferable program synthesis</a:t>
            </a:r>
          </a:p>
        </p:txBody>
      </p:sp>
    </p:spTree>
    <p:extLst>
      <p:ext uri="{BB962C8B-B14F-4D97-AF65-F5344CB8AC3E}">
        <p14:creationId xmlns:p14="http://schemas.microsoft.com/office/powerpoint/2010/main" val="2185643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C7804-A08C-88BD-9D38-E245F588A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9F15A35-B2C8-A03E-6133-CD4890FE66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9507860" flipH="1">
            <a:off x="13326600" y="742465"/>
            <a:ext cx="9687847" cy="9490053"/>
          </a:xfrm>
          <a:custGeom>
            <a:avLst/>
            <a:gdLst/>
            <a:ahLst/>
            <a:cxnLst/>
            <a:rect l="l" t="t" r="r" b="b"/>
            <a:pathLst>
              <a:path w="10764274" h="10544503">
                <a:moveTo>
                  <a:pt x="10764273" y="0"/>
                </a:moveTo>
                <a:lnTo>
                  <a:pt x="0" y="0"/>
                </a:lnTo>
                <a:lnTo>
                  <a:pt x="0" y="10544503"/>
                </a:lnTo>
                <a:lnTo>
                  <a:pt x="10764273" y="10544503"/>
                </a:lnTo>
                <a:lnTo>
                  <a:pt x="1076427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62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F1579ED-EA23-A314-99F9-35BAAFD3F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52984" y="8483743"/>
            <a:ext cx="1908957" cy="726154"/>
          </a:xfrm>
          <a:custGeom>
            <a:avLst/>
            <a:gdLst/>
            <a:ahLst/>
            <a:cxnLst/>
            <a:rect l="l" t="t" r="r" b="b"/>
            <a:pathLst>
              <a:path w="2121063" h="806838">
                <a:moveTo>
                  <a:pt x="0" y="0"/>
                </a:moveTo>
                <a:lnTo>
                  <a:pt x="2121063" y="0"/>
                </a:lnTo>
                <a:lnTo>
                  <a:pt x="2121063" y="806838"/>
                </a:lnTo>
                <a:lnTo>
                  <a:pt x="0" y="8068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62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420E7E4-B92C-B575-4BE5-C94E719568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840230" y="1796997"/>
            <a:ext cx="160475" cy="663035"/>
          </a:xfrm>
          <a:custGeom>
            <a:avLst/>
            <a:gdLst/>
            <a:ahLst/>
            <a:cxnLst/>
            <a:rect l="l" t="t" r="r" b="b"/>
            <a:pathLst>
              <a:path w="178306" h="736706">
                <a:moveTo>
                  <a:pt x="0" y="0"/>
                </a:moveTo>
                <a:lnTo>
                  <a:pt x="178306" y="0"/>
                </a:lnTo>
                <a:lnTo>
                  <a:pt x="178306" y="736706"/>
                </a:lnTo>
                <a:lnTo>
                  <a:pt x="0" y="7367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4666" t="-34582" r="-411387"/>
            </a:stretch>
          </a:blipFill>
        </p:spPr>
        <p:txBody>
          <a:bodyPr/>
          <a:lstStyle/>
          <a:p>
            <a:endParaRPr lang="en-US" sz="1620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3420C4C-B494-893A-DCB7-599ECDFF7C3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40231" y="2791132"/>
            <a:ext cx="6581715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01"/>
              </a:lnSpc>
            </a:pPr>
            <a:r>
              <a:rPr lang="en-US" sz="3420" b="1" dirty="0">
                <a:solidFill>
                  <a:srgbClr val="000038"/>
                </a:solidFill>
                <a:latin typeface="Poppins Bold"/>
                <a:ea typeface="Poppins Bold"/>
                <a:cs typeface="Poppins Bold"/>
                <a:sym typeface="Poppins Bold"/>
              </a:rPr>
              <a:t>Expertise Sought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1919DF91-2AA3-48C3-74D9-E0A267246942}"/>
              </a:ext>
            </a:extLst>
          </p:cNvPr>
          <p:cNvSpPr txBox="1"/>
          <p:nvPr/>
        </p:nvSpPr>
        <p:spPr>
          <a:xfrm>
            <a:off x="10220905" y="3552383"/>
            <a:ext cx="2161272" cy="751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2"/>
              </a:lnSpc>
            </a:pPr>
            <a:r>
              <a:rPr lang="en-US" sz="54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300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A7D9DA2-0A06-9006-19EA-1C5C06CEDFA3}"/>
              </a:ext>
            </a:extLst>
          </p:cNvPr>
          <p:cNvSpPr txBox="1"/>
          <p:nvPr/>
        </p:nvSpPr>
        <p:spPr>
          <a:xfrm>
            <a:off x="7600637" y="2477177"/>
            <a:ext cx="1984578" cy="517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0"/>
              </a:lnSpc>
            </a:pPr>
            <a:r>
              <a:rPr lang="en-US" sz="191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main research</a:t>
            </a:r>
          </a:p>
          <a:p>
            <a:pPr algn="ctr">
              <a:lnSpc>
                <a:spcPts val="1970"/>
              </a:lnSpc>
            </a:pPr>
            <a:r>
              <a:rPr lang="en-US" sz="191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themes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C929C75B-8CF7-E56A-797A-D1FB26533F7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40231" y="3962400"/>
            <a:ext cx="8318500" cy="5298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indent="0" algn="l">
              <a:lnSpc>
                <a:spcPts val="2800"/>
              </a:lnSpc>
              <a:spcAft>
                <a:spcPts val="400"/>
              </a:spcAft>
              <a:buNone/>
            </a:pPr>
            <a:r>
              <a:rPr lang="en-US" sz="2400" dirty="0">
                <a:solidFill>
                  <a:srgbClr val="000038"/>
                </a:solidFill>
                <a:latin typeface="Poppins"/>
              </a:rPr>
              <a:t>We’re looking for curious builders from any background. Profiles of interest include:</a:t>
            </a:r>
          </a:p>
          <a:p>
            <a:pPr marL="285750" lvl="0" indent="-285750" algn="l">
              <a:lnSpc>
                <a:spcPts val="2800"/>
              </a:lnSpc>
              <a:spcAft>
                <a:spcPts val="300"/>
              </a:spcAft>
              <a:buFont typeface="Arial"/>
              <a:buChar char="•"/>
            </a:pPr>
            <a:r>
              <a:rPr lang="en-US" sz="2400" b="1" dirty="0">
                <a:solidFill>
                  <a:srgbClr val="E52182"/>
                </a:solidFill>
                <a:latin typeface="Poppins"/>
              </a:rPr>
              <a:t>Coding </a:t>
            </a:r>
            <a:r>
              <a:rPr lang="en-US" sz="2400" dirty="0">
                <a:solidFill>
                  <a:srgbClr val="000038"/>
                </a:solidFill>
                <a:latin typeface="Poppins"/>
              </a:rPr>
              <a:t>— Python; (resources: </a:t>
            </a:r>
            <a:r>
              <a:rPr lang="en-US" sz="2400" dirty="0" err="1">
                <a:solidFill>
                  <a:srgbClr val="000038"/>
                </a:solidFill>
                <a:latin typeface="Poppins"/>
              </a:rPr>
              <a:t>DSPy</a:t>
            </a:r>
            <a:r>
              <a:rPr lang="en-US" sz="2400" dirty="0">
                <a:solidFill>
                  <a:srgbClr val="000038"/>
                </a:solidFill>
                <a:latin typeface="Poppins"/>
              </a:rPr>
              <a:t>, GEPA, MiPROv2, </a:t>
            </a:r>
            <a:r>
              <a:rPr lang="en-US" sz="2400" dirty="0" err="1">
                <a:solidFill>
                  <a:srgbClr val="000038"/>
                </a:solidFill>
                <a:latin typeface="Poppins"/>
              </a:rPr>
              <a:t>Protegi</a:t>
            </a:r>
            <a:r>
              <a:rPr lang="en-US" sz="2400" dirty="0">
                <a:solidFill>
                  <a:srgbClr val="000038"/>
                </a:solidFill>
                <a:latin typeface="Poppins"/>
              </a:rPr>
              <a:t>)</a:t>
            </a:r>
          </a:p>
          <a:p>
            <a:pPr marL="285750" lvl="0" indent="-285750" algn="l">
              <a:lnSpc>
                <a:spcPts val="2800"/>
              </a:lnSpc>
              <a:spcAft>
                <a:spcPts val="300"/>
              </a:spcAft>
              <a:buFont typeface="Arial"/>
              <a:buChar char="•"/>
            </a:pPr>
            <a:r>
              <a:rPr lang="en-US" sz="2400" b="1" dirty="0">
                <a:solidFill>
                  <a:srgbClr val="E52182"/>
                </a:solidFill>
                <a:latin typeface="Poppins"/>
              </a:rPr>
              <a:t>Self-improving systems </a:t>
            </a:r>
            <a:r>
              <a:rPr lang="en-US" sz="2400" dirty="0">
                <a:solidFill>
                  <a:srgbClr val="000038"/>
                </a:solidFill>
                <a:latin typeface="Poppins"/>
              </a:rPr>
              <a:t>— </a:t>
            </a:r>
            <a:r>
              <a:rPr lang="en-US" sz="2400" dirty="0" err="1">
                <a:solidFill>
                  <a:srgbClr val="000038"/>
                </a:solidFill>
                <a:latin typeface="Poppins"/>
              </a:rPr>
              <a:t>curiousity</a:t>
            </a:r>
            <a:r>
              <a:rPr lang="en-US" sz="2400" dirty="0">
                <a:solidFill>
                  <a:srgbClr val="000038"/>
                </a:solidFill>
                <a:latin typeface="Poppins"/>
              </a:rPr>
              <a:t> towards self-improving systems, auditable pipeline generation, anomaly detection</a:t>
            </a:r>
          </a:p>
          <a:p>
            <a:pPr marL="285750" lvl="0" indent="-285750" algn="l">
              <a:lnSpc>
                <a:spcPts val="2800"/>
              </a:lnSpc>
              <a:spcAft>
                <a:spcPts val="300"/>
              </a:spcAft>
              <a:buFont typeface="Arial"/>
              <a:buChar char="•"/>
            </a:pPr>
            <a:r>
              <a:rPr lang="en-US" sz="2400" b="1" dirty="0">
                <a:solidFill>
                  <a:srgbClr val="E52182"/>
                </a:solidFill>
                <a:latin typeface="Poppins"/>
              </a:rPr>
              <a:t>Data processing </a:t>
            </a:r>
            <a:r>
              <a:rPr lang="en-US" sz="2400" dirty="0">
                <a:solidFill>
                  <a:srgbClr val="000038"/>
                </a:solidFill>
                <a:latin typeface="Poppins"/>
              </a:rPr>
              <a:t>— document parsing, structured/unstructured extraction, NLP or VLM pipelines, visual document understanding</a:t>
            </a:r>
          </a:p>
          <a:p>
            <a:pPr marL="285750" lvl="0" indent="-285750" algn="l">
              <a:lnSpc>
                <a:spcPts val="2800"/>
              </a:lnSpc>
              <a:spcAft>
                <a:spcPts val="300"/>
              </a:spcAft>
              <a:buFont typeface="Arial"/>
              <a:buChar char="•"/>
            </a:pPr>
            <a:r>
              <a:rPr lang="en-US" sz="2400" b="1" dirty="0">
                <a:solidFill>
                  <a:srgbClr val="E52182"/>
                </a:solidFill>
                <a:latin typeface="Poppins"/>
              </a:rPr>
              <a:t>Program validation </a:t>
            </a:r>
            <a:r>
              <a:rPr lang="en-US" sz="2400" dirty="0">
                <a:solidFill>
                  <a:srgbClr val="000038"/>
                </a:solidFill>
                <a:latin typeface="Poppins"/>
              </a:rPr>
              <a:t>— evaluation design, testing, traceability, formal or empirical correctness</a:t>
            </a:r>
          </a:p>
          <a:p>
            <a:pPr marL="0" indent="0" algn="l">
              <a:lnSpc>
                <a:spcPts val="2800"/>
              </a:lnSpc>
              <a:spcBef>
                <a:spcPts val="500"/>
              </a:spcBef>
              <a:buNone/>
            </a:pPr>
            <a:r>
              <a:rPr lang="en-US" sz="2400" i="1" dirty="0">
                <a:solidFill>
                  <a:srgbClr val="000038"/>
                </a:solidFill>
                <a:latin typeface="Poppins"/>
              </a:rPr>
              <a:t>Different backgrounds welcome — STEM, SSH, design, or adjacent fields.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C85CAE16-9F8C-81C3-07E9-CA4B55B75E11}"/>
              </a:ext>
            </a:extLst>
          </p:cNvPr>
          <p:cNvSpPr txBox="1"/>
          <p:nvPr/>
        </p:nvSpPr>
        <p:spPr>
          <a:xfrm>
            <a:off x="2142790" y="1640752"/>
            <a:ext cx="1984577" cy="1140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03"/>
              </a:lnSpc>
            </a:pPr>
            <a:r>
              <a:rPr lang="en-US" sz="9000" b="1" dirty="0">
                <a:solidFill>
                  <a:srgbClr val="E52182"/>
                </a:solidFill>
                <a:latin typeface="Poppins Bold"/>
                <a:ea typeface="Poppins Heavy"/>
                <a:cs typeface="Poppins Bold"/>
                <a:sym typeface="Poppins Heavy"/>
              </a:rPr>
              <a:t>04</a:t>
            </a:r>
            <a:endParaRPr lang="en-US" sz="9000" b="1" dirty="0">
              <a:solidFill>
                <a:srgbClr val="E52182"/>
              </a:solidFill>
              <a:latin typeface="Poppins Bold"/>
              <a:ea typeface="Poppins Heavy"/>
              <a:cs typeface="Poppins Bold"/>
            </a:endParaRPr>
          </a:p>
        </p:txBody>
      </p:sp>
      <p:pic>
        <p:nvPicPr>
          <p:cNvPr id="11" name="Graphic 11" descr="Puzzle accent on expertise slide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274507">
            <a:off x="13877932" y="1801460"/>
            <a:ext cx="3659059" cy="365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110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507860">
            <a:off x="7475784" y="1539662"/>
            <a:ext cx="12766963" cy="12506304"/>
          </a:xfrm>
          <a:custGeom>
            <a:avLst/>
            <a:gdLst/>
            <a:ahLst/>
            <a:cxnLst/>
            <a:rect l="l" t="t" r="r" b="b"/>
            <a:pathLst>
              <a:path w="14185514" h="13895893">
                <a:moveTo>
                  <a:pt x="0" y="0"/>
                </a:moveTo>
                <a:lnTo>
                  <a:pt x="14185514" y="0"/>
                </a:lnTo>
                <a:lnTo>
                  <a:pt x="14185514" y="13895893"/>
                </a:lnTo>
                <a:lnTo>
                  <a:pt x="0" y="138958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822960"/>
            <a:endParaRPr lang="en-US" sz="1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14400" y="-630079"/>
            <a:ext cx="16459200" cy="10917078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</a:blip>
            <a:stretch>
              <a:fillRect/>
            </a:stretch>
          </a:blipFill>
        </p:spPr>
        <p:txBody>
          <a:bodyPr/>
          <a:lstStyle/>
          <a:p>
            <a:pPr defTabSz="822960"/>
            <a:endParaRPr lang="en-US" sz="1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592172" y="-6315671"/>
            <a:ext cx="17196729" cy="14108484"/>
          </a:xfrm>
          <a:custGeom>
            <a:avLst/>
            <a:gdLst/>
            <a:ahLst/>
            <a:cxnLst/>
            <a:rect l="l" t="t" r="r" b="b"/>
            <a:pathLst>
              <a:path w="19107477" h="15676093">
                <a:moveTo>
                  <a:pt x="0" y="0"/>
                </a:moveTo>
                <a:lnTo>
                  <a:pt x="19107478" y="0"/>
                </a:lnTo>
                <a:lnTo>
                  <a:pt x="19107478" y="15676093"/>
                </a:lnTo>
                <a:lnTo>
                  <a:pt x="0" y="156760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22960"/>
            <a:endParaRPr lang="en-US" sz="1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9507860" flipH="1">
            <a:off x="7558408" y="7419692"/>
            <a:ext cx="9687847" cy="9490053"/>
          </a:xfrm>
          <a:custGeom>
            <a:avLst/>
            <a:gdLst/>
            <a:ahLst/>
            <a:cxnLst/>
            <a:rect l="l" t="t" r="r" b="b"/>
            <a:pathLst>
              <a:path w="10764274" h="10544503">
                <a:moveTo>
                  <a:pt x="10764274" y="0"/>
                </a:moveTo>
                <a:lnTo>
                  <a:pt x="0" y="0"/>
                </a:lnTo>
                <a:lnTo>
                  <a:pt x="0" y="10544503"/>
                </a:lnTo>
                <a:lnTo>
                  <a:pt x="10764274" y="10544503"/>
                </a:lnTo>
                <a:lnTo>
                  <a:pt x="1076427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822960"/>
            <a:endParaRPr lang="en-US" sz="1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81037" y="2759236"/>
            <a:ext cx="6325928" cy="2384265"/>
          </a:xfrm>
          <a:custGeom>
            <a:avLst/>
            <a:gdLst/>
            <a:ahLst/>
            <a:cxnLst/>
            <a:rect l="l" t="t" r="r" b="b"/>
            <a:pathLst>
              <a:path w="7028809" h="2649183">
                <a:moveTo>
                  <a:pt x="0" y="0"/>
                </a:moveTo>
                <a:lnTo>
                  <a:pt x="7028808" y="0"/>
                </a:lnTo>
                <a:lnTo>
                  <a:pt x="7028808" y="2649183"/>
                </a:lnTo>
                <a:lnTo>
                  <a:pt x="0" y="26491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822960"/>
            <a:endParaRPr lang="en-US" sz="1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96547" y="5552785"/>
            <a:ext cx="10821758" cy="666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22960">
              <a:lnSpc>
                <a:spcPts val="5669"/>
              </a:lnSpc>
            </a:pPr>
            <a:r>
              <a:rPr lang="en-US" sz="4050" b="1" dirty="0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THANK YOU FOR YOUR ATTENTION !</a:t>
            </a:r>
          </a:p>
        </p:txBody>
      </p:sp>
      <p:sp>
        <p:nvSpPr>
          <p:cNvPr id="9" name="TextBox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54549" y="6744363"/>
            <a:ext cx="5978902" cy="776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22960">
              <a:lnSpc>
                <a:spcPts val="3132"/>
              </a:lnSpc>
            </a:pPr>
            <a:r>
              <a:rPr lang="en-US" sz="223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WWW.TRAIL.AC</a:t>
            </a:r>
          </a:p>
          <a:p>
            <a:pPr algn="ctr" defTabSz="822960">
              <a:lnSpc>
                <a:spcPts val="3132"/>
              </a:lnSpc>
            </a:pPr>
            <a:r>
              <a:rPr lang="en-US" sz="2237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CONTACT@TRAIL.AC</a:t>
            </a:r>
          </a:p>
        </p:txBody>
      </p:sp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03F27036-DDFB-6558-0C90-C8E06E2217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260110"/>
            <a:ext cx="18288000" cy="1267968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39EDB19B-E80B-ECD6-60D8-C97B408FAC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5509" y="433290"/>
            <a:ext cx="3983696" cy="1352042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803CE3F5-8655-7538-9959-9AC9B63BED0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240330" y="214669"/>
            <a:ext cx="4771421" cy="178928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AD9C1B4-5926-8F46-919F-5EB1A575CCD7}">
  <we:reference id="wa200010001" version="1.0.0.1" store="en-US" storeType="OMEX"/>
  <we:alternateReferences>
    <we:reference id="WA200010001" version="1.0.0.1" store="WA200010001" storeType="OMEX"/>
  </we:alternateReferences>
  <we:properties>
    <we:property name="claude.fileId" value="&quot;16e3b980-548a-4f97-bf16-d00b6f0bc499&quot;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058a729-3464-4b72-ae1f-e4b6d2a633fa" xsi:nil="true"/>
    <lcf76f155ced4ddcb4097134ff3c332f xmlns="e871556a-fa30-4205-9c84-525bf18ef980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1D80ADF37ADF44973542380C3C41E4" ma:contentTypeVersion="17" ma:contentTypeDescription="Create a new document." ma:contentTypeScope="" ma:versionID="c96b7b8138f1c0c557553fa799bb8b9f">
  <xsd:schema xmlns:xsd="http://www.w3.org/2001/XMLSchema" xmlns:xs="http://www.w3.org/2001/XMLSchema" xmlns:p="http://schemas.microsoft.com/office/2006/metadata/properties" xmlns:ns2="e871556a-fa30-4205-9c84-525bf18ef980" xmlns:ns3="0058a729-3464-4b72-ae1f-e4b6d2a633fa" targetNamespace="http://schemas.microsoft.com/office/2006/metadata/properties" ma:root="true" ma:fieldsID="36f6d707fded0e7c048d7f9cf63746ea" ns2:_="" ns3:_="">
    <xsd:import namespace="e871556a-fa30-4205-9c84-525bf18ef980"/>
    <xsd:import namespace="0058a729-3464-4b72-ae1f-e4b6d2a633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71556a-fa30-4205-9c84-525bf18ef9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6e87909b-6f91-4c34-a78b-ec0d666c48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58a729-3464-4b72-ae1f-e4b6d2a633fa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5ece7a1-1bab-4ee8-ab64-61f4546cd0f3}" ma:internalName="TaxCatchAll" ma:showField="CatchAllData" ma:web="0058a729-3464-4b72-ae1f-e4b6d2a633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2A7F55-5B57-4CE5-AAFC-972EFFC1F79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0B2290-E421-4A1F-B30F-B252E5A1C7F8}">
  <ds:schemaRefs>
    <ds:schemaRef ds:uri="e871556a-fa30-4205-9c84-525bf18ef980"/>
    <ds:schemaRef ds:uri="http://purl.org/dc/elements/1.1/"/>
    <ds:schemaRef ds:uri="http://purl.org/dc/terms/"/>
    <ds:schemaRef ds:uri="http://schemas.microsoft.com/office/2006/documentManagement/types"/>
    <ds:schemaRef ds:uri="0058a729-3464-4b72-ae1f-e4b6d2a633fa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9FDF9EB-BB05-467A-8E03-57CD7F341C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71556a-fa30-4205-9c84-525bf18ef980"/>
    <ds:schemaRef ds:uri="0058a729-3464-4b72-ae1f-e4b6d2a633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3005</TotalTime>
  <Words>406</Words>
  <Application>Microsoft Office PowerPoint</Application>
  <PresentationFormat>Custom</PresentationFormat>
  <Paragraphs>85</Paragraphs>
  <Slides>9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template - TRAIL ​Summer workshop 23’</dc:title>
  <dc:creator>Luca La Fisca</dc:creator>
  <cp:lastModifiedBy>Michael Accetto</cp:lastModifiedBy>
  <cp:revision>81</cp:revision>
  <dcterms:created xsi:type="dcterms:W3CDTF">2006-08-16T00:00:00Z</dcterms:created>
  <dcterms:modified xsi:type="dcterms:W3CDTF">2026-06-04T13:28:51Z</dcterms:modified>
  <dc:identifier>DAFqTqxsiNY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0x010100F01D80ADF37ADF44973542380C3C41E4</vt:lpwstr>
  </property>
  <property fmtid="{D5CDD505-2E9C-101B-9397-08002B2CF9AE}" pid="3" name="MediaServiceImageTags">
    <vt:lpwstr/>
  </property>
</Properties>
</file>