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63" r:id="rId9"/>
    <p:sldId id="261" r:id="rId10"/>
  </p:sldIdLst>
  <p:sldSz cx="18288000" cy="10287000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Bold" panose="02000000000000000000" charset="0"/>
      <p:regular r:id="rId15"/>
      <p:bold r:id="rId16"/>
    </p:embeddedFont>
    <p:embeddedFont>
      <p:font typeface="Roboto Mono Bold" panose="020B0604020202020204" charset="0"/>
      <p:regular r:id="rId17"/>
      <p:bold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58C4E-9A83-4091-92ED-22E07FE83341}" v="6" dt="2025-05-16T14:17:31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 autoAdjust="0"/>
    <p:restoredTop sz="94651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LA FISCA" userId="9b1bd4c0-18d1-4f6c-9c9a-e44317ca4ec6" providerId="ADAL" clId="{7F258C4E-9A83-4091-92ED-22E07FE83341}"/>
    <pc:docChg chg="undo redo custSel addSld delSld modSld">
      <pc:chgData name="Luca LA FISCA" userId="9b1bd4c0-18d1-4f6c-9c9a-e44317ca4ec6" providerId="ADAL" clId="{7F258C4E-9A83-4091-92ED-22E07FE83341}" dt="2025-05-16T14:22:46.831" v="315" actId="20577"/>
      <pc:docMkLst>
        <pc:docMk/>
      </pc:docMkLst>
      <pc:sldChg chg="addSp delSp modSp mod">
        <pc:chgData name="Luca LA FISCA" userId="9b1bd4c0-18d1-4f6c-9c9a-e44317ca4ec6" providerId="ADAL" clId="{7F258C4E-9A83-4091-92ED-22E07FE83341}" dt="2025-05-12T17:15:02.033" v="57" actId="171"/>
        <pc:sldMkLst>
          <pc:docMk/>
          <pc:sldMk cId="0" sldId="256"/>
        </pc:sldMkLst>
        <pc:spChg chg="mod">
          <ac:chgData name="Luca LA FISCA" userId="9b1bd4c0-18d1-4f6c-9c9a-e44317ca4ec6" providerId="ADAL" clId="{7F258C4E-9A83-4091-92ED-22E07FE83341}" dt="2025-05-12T17:12:39.300" v="34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42.251" v="35"/>
          <ac:spMkLst>
            <pc:docMk/>
            <pc:sldMk cId="0" sldId="256"/>
            <ac:spMk id="5" creationId="{00000000-0000-0000-0000-000000000000}"/>
          </ac:spMkLst>
        </pc:spChg>
        <pc:spChg chg="add mod ord">
          <ac:chgData name="Luca LA FISCA" userId="9b1bd4c0-18d1-4f6c-9c9a-e44317ca4ec6" providerId="ADAL" clId="{7F258C4E-9A83-4091-92ED-22E07FE83341}" dt="2025-05-12T17:15:02.033" v="57" actId="171"/>
          <ac:spMkLst>
            <pc:docMk/>
            <pc:sldMk cId="0" sldId="256"/>
            <ac:spMk id="13" creationId="{EB526936-AFFD-8BF0-F67D-110DCD3D51A2}"/>
          </ac:spMkLst>
        </pc:spChg>
        <pc:picChg chg="add mod">
          <ac:chgData name="Luca LA FISCA" userId="9b1bd4c0-18d1-4f6c-9c9a-e44317ca4ec6" providerId="ADAL" clId="{7F258C4E-9A83-4091-92ED-22E07FE83341}" dt="2025-05-12T17:14:39.283" v="53" actId="1035"/>
          <ac:picMkLst>
            <pc:docMk/>
            <pc:sldMk cId="0" sldId="256"/>
            <ac:picMk id="7" creationId="{E1023EF3-1A3F-ABF0-EB70-865C249116DE}"/>
          </ac:picMkLst>
        </pc:picChg>
      </pc:sldChg>
      <pc:sldChg chg="modSp mod">
        <pc:chgData name="Luca LA FISCA" userId="9b1bd4c0-18d1-4f6c-9c9a-e44317ca4ec6" providerId="ADAL" clId="{7F258C4E-9A83-4091-92ED-22E07FE83341}" dt="2025-05-12T17:12:52.430" v="38"/>
        <pc:sldMkLst>
          <pc:docMk/>
          <pc:sldMk cId="0" sldId="257"/>
        </pc:sldMkLst>
        <pc:spChg chg="mod">
          <ac:chgData name="Luca LA FISCA" userId="9b1bd4c0-18d1-4f6c-9c9a-e44317ca4ec6" providerId="ADAL" clId="{7F258C4E-9A83-4091-92ED-22E07FE83341}" dt="2025-05-12T17:12:52.430" v="38"/>
          <ac:spMkLst>
            <pc:docMk/>
            <pc:sldMk cId="0" sldId="257"/>
            <ac:spMk id="13" creationId="{00000000-0000-0000-0000-000000000000}"/>
          </ac:spMkLst>
        </pc:spChg>
      </pc:sldChg>
      <pc:sldChg chg="del">
        <pc:chgData name="Luca LA FISCA" userId="9b1bd4c0-18d1-4f6c-9c9a-e44317ca4ec6" providerId="ADAL" clId="{7F258C4E-9A83-4091-92ED-22E07FE83341}" dt="2025-05-12T17:11:38.661" v="0" actId="47"/>
        <pc:sldMkLst>
          <pc:docMk/>
          <pc:sldMk cId="0" sldId="258"/>
        </pc:sldMkLst>
      </pc:sldChg>
      <pc:sldChg chg="modSp mod">
        <pc:chgData name="Luca LA FISCA" userId="9b1bd4c0-18d1-4f6c-9c9a-e44317ca4ec6" providerId="ADAL" clId="{7F258C4E-9A83-4091-92ED-22E07FE83341}" dt="2025-05-16T14:22:46.831" v="315" actId="20577"/>
        <pc:sldMkLst>
          <pc:docMk/>
          <pc:sldMk cId="0" sldId="259"/>
        </pc:sldMkLst>
        <pc:spChg chg="mod">
          <ac:chgData name="Luca LA FISCA" userId="9b1bd4c0-18d1-4f6c-9c9a-e44317ca4ec6" providerId="ADAL" clId="{7F258C4E-9A83-4091-92ED-22E07FE83341}" dt="2025-05-16T14:22:46.831" v="315" actId="20577"/>
          <ac:spMkLst>
            <pc:docMk/>
            <pc:sldMk cId="0" sldId="259"/>
            <ac:spMk id="5" creationId="{00000000-0000-0000-0000-000000000000}"/>
          </ac:spMkLst>
        </pc:spChg>
      </pc:sldChg>
      <pc:sldChg chg="del">
        <pc:chgData name="Luca LA FISCA" userId="9b1bd4c0-18d1-4f6c-9c9a-e44317ca4ec6" providerId="ADAL" clId="{7F258C4E-9A83-4091-92ED-22E07FE83341}" dt="2025-05-12T17:13:09.362" v="39" actId="47"/>
        <pc:sldMkLst>
          <pc:docMk/>
          <pc:sldMk cId="0" sldId="260"/>
        </pc:sldMkLst>
      </pc:sldChg>
      <pc:sldChg chg="addSp delSp modSp mod">
        <pc:chgData name="Luca LA FISCA" userId="9b1bd4c0-18d1-4f6c-9c9a-e44317ca4ec6" providerId="ADAL" clId="{7F258C4E-9A83-4091-92ED-22E07FE83341}" dt="2025-05-12T17:16:02.201" v="64" actId="1076"/>
        <pc:sldMkLst>
          <pc:docMk/>
          <pc:sldMk cId="0" sldId="261"/>
        </pc:sldMkLst>
        <pc:spChg chg="mod">
          <ac:chgData name="Luca LA FISCA" userId="9b1bd4c0-18d1-4f6c-9c9a-e44317ca4ec6" providerId="ADAL" clId="{7F258C4E-9A83-4091-92ED-22E07FE83341}" dt="2025-05-12T17:15:51.420" v="63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21.402" v="14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Luca LA FISCA" userId="9b1bd4c0-18d1-4f6c-9c9a-e44317ca4ec6" providerId="ADAL" clId="{7F258C4E-9A83-4091-92ED-22E07FE83341}" dt="2025-05-12T17:12:31.018" v="32" actId="20577"/>
          <ac:spMkLst>
            <pc:docMk/>
            <pc:sldMk cId="0" sldId="261"/>
            <ac:spMk id="9" creationId="{1FB15722-D6E3-3723-82E9-0E1953FCE563}"/>
          </ac:spMkLst>
        </pc:spChg>
        <pc:picChg chg="add mod">
          <ac:chgData name="Luca LA FISCA" userId="9b1bd4c0-18d1-4f6c-9c9a-e44317ca4ec6" providerId="ADAL" clId="{7F258C4E-9A83-4091-92ED-22E07FE83341}" dt="2025-05-12T17:16:02.201" v="64" actId="1076"/>
          <ac:picMkLst>
            <pc:docMk/>
            <pc:sldMk cId="0" sldId="261"/>
            <ac:picMk id="8" creationId="{EF003E2B-B403-B2B2-1F45-996D072CA38B}"/>
          </ac:picMkLst>
        </pc:picChg>
      </pc:sldChg>
      <pc:sldChg chg="delSp modSp add mod">
        <pc:chgData name="Luca LA FISCA" userId="9b1bd4c0-18d1-4f6c-9c9a-e44317ca4ec6" providerId="ADAL" clId="{7F258C4E-9A83-4091-92ED-22E07FE83341}" dt="2025-05-16T14:21:28.696" v="249" actId="255"/>
        <pc:sldMkLst>
          <pc:docMk/>
          <pc:sldMk cId="3292255592" sldId="262"/>
        </pc:sldMkLst>
        <pc:spChg chg="mod">
          <ac:chgData name="Luca LA FISCA" userId="9b1bd4c0-18d1-4f6c-9c9a-e44317ca4ec6" providerId="ADAL" clId="{7F258C4E-9A83-4091-92ED-22E07FE83341}" dt="2025-05-16T14:15:26.026" v="77" actId="14100"/>
          <ac:spMkLst>
            <pc:docMk/>
            <pc:sldMk cId="3292255592" sldId="262"/>
            <ac:spMk id="3" creationId="{FA1F9178-6ED0-5733-EF88-B17DD99985DB}"/>
          </ac:spMkLst>
        </pc:spChg>
        <pc:spChg chg="mod">
          <ac:chgData name="Luca LA FISCA" userId="9b1bd4c0-18d1-4f6c-9c9a-e44317ca4ec6" providerId="ADAL" clId="{7F258C4E-9A83-4091-92ED-22E07FE83341}" dt="2025-05-16T14:21:28.696" v="249" actId="255"/>
          <ac:spMkLst>
            <pc:docMk/>
            <pc:sldMk cId="3292255592" sldId="262"/>
            <ac:spMk id="4" creationId="{DDFE2629-7096-64BB-3722-C16CBE4FB2B0}"/>
          </ac:spMkLst>
        </pc:spChg>
        <pc:spChg chg="del">
          <ac:chgData name="Luca LA FISCA" userId="9b1bd4c0-18d1-4f6c-9c9a-e44317ca4ec6" providerId="ADAL" clId="{7F258C4E-9A83-4091-92ED-22E07FE83341}" dt="2025-05-16T14:15:39.331" v="81" actId="478"/>
          <ac:spMkLst>
            <pc:docMk/>
            <pc:sldMk cId="3292255592" sldId="262"/>
            <ac:spMk id="5" creationId="{3AECF287-E17C-F311-3680-0FE0A9AFA519}"/>
          </ac:spMkLst>
        </pc:spChg>
      </pc:sldChg>
      <pc:sldChg chg="modSp add mod">
        <pc:chgData name="Luca LA FISCA" userId="9b1bd4c0-18d1-4f6c-9c9a-e44317ca4ec6" providerId="ADAL" clId="{7F258C4E-9A83-4091-92ED-22E07FE83341}" dt="2025-05-16T14:22:22.996" v="300" actId="20577"/>
        <pc:sldMkLst>
          <pc:docMk/>
          <pc:sldMk cId="2763330686" sldId="263"/>
        </pc:sldMkLst>
        <pc:spChg chg="mod">
          <ac:chgData name="Luca LA FISCA" userId="9b1bd4c0-18d1-4f6c-9c9a-e44317ca4ec6" providerId="ADAL" clId="{7F258C4E-9A83-4091-92ED-22E07FE83341}" dt="2025-05-16T14:18:51.554" v="186" actId="20577"/>
          <ac:spMkLst>
            <pc:docMk/>
            <pc:sldMk cId="2763330686" sldId="263"/>
            <ac:spMk id="3" creationId="{B76EDD6E-6EF3-5523-A400-CA2CFAB01F15}"/>
          </ac:spMkLst>
        </pc:spChg>
        <pc:spChg chg="mod">
          <ac:chgData name="Luca LA FISCA" userId="9b1bd4c0-18d1-4f6c-9c9a-e44317ca4ec6" providerId="ADAL" clId="{7F258C4E-9A83-4091-92ED-22E07FE83341}" dt="2025-05-16T14:22:22.996" v="300" actId="20577"/>
          <ac:spMkLst>
            <pc:docMk/>
            <pc:sldMk cId="2763330686" sldId="263"/>
            <ac:spMk id="4" creationId="{55D3DA74-EAA9-7833-8677-834F02AF51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5644264" cy="1890828"/>
          </a:xfrm>
          <a:custGeom>
            <a:avLst/>
            <a:gdLst/>
            <a:ahLst/>
            <a:cxnLst/>
            <a:rect l="l" t="t" r="r" b="b"/>
            <a:pathLst>
              <a:path w="5644264" h="1890828">
                <a:moveTo>
                  <a:pt x="0" y="0"/>
                </a:moveTo>
                <a:lnTo>
                  <a:pt x="5644264" y="0"/>
                </a:lnTo>
                <a:lnTo>
                  <a:pt x="5644264" y="1890828"/>
                </a:lnTo>
                <a:lnTo>
                  <a:pt x="0" y="1890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152400" y="4206643"/>
            <a:ext cx="17983200" cy="856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5115" b="1" dirty="0">
                <a:solidFill>
                  <a:srgbClr val="FFFFFF"/>
                </a:solidFill>
                <a:latin typeface="Roboto"/>
              </a:rPr>
              <a:t>Building an Efficient Immersive Custom Environment using 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39000" y="1715374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BAA95BB-3EDE-2242-B0CA-3CB5C6F48133}"/>
              </a:ext>
            </a:extLst>
          </p:cNvPr>
          <p:cNvSpPr txBox="1"/>
          <p:nvPr/>
        </p:nvSpPr>
        <p:spPr>
          <a:xfrm>
            <a:off x="7497125" y="5143500"/>
            <a:ext cx="3527018" cy="80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1"/>
              </a:lnSpc>
            </a:pPr>
            <a:r>
              <a:rPr lang="en-US" sz="3600" dirty="0">
                <a:solidFill>
                  <a:srgbClr val="E52182"/>
                </a:solidFill>
                <a:latin typeface="Roboto"/>
              </a:rPr>
              <a:t>Project n°9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526936-AFFD-8BF0-F67D-110DCD3D51A2}"/>
              </a:ext>
            </a:extLst>
          </p:cNvPr>
          <p:cNvSpPr/>
          <p:nvPr/>
        </p:nvSpPr>
        <p:spPr>
          <a:xfrm>
            <a:off x="0" y="8724900"/>
            <a:ext cx="18288000" cy="156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23EF3-1A3F-ABF0-EB70-865C24911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4" y="8953500"/>
            <a:ext cx="16339452" cy="11111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5400000">
            <a:off x="6263094" y="192387"/>
            <a:ext cx="6529432" cy="12446497"/>
            <a:chOff x="0" y="0"/>
            <a:chExt cx="333121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1210" cy="6350000"/>
            </a:xfrm>
            <a:custGeom>
              <a:avLst/>
              <a:gdLst/>
              <a:ahLst/>
              <a:cxnLst/>
              <a:rect l="l" t="t" r="r" b="b"/>
              <a:pathLst>
                <a:path w="3331210" h="6350000">
                  <a:moveTo>
                    <a:pt x="3192780" y="0"/>
                  </a:moveTo>
                  <a:lnTo>
                    <a:pt x="138430" y="0"/>
                  </a:lnTo>
                  <a:cubicBezTo>
                    <a:pt x="62230" y="0"/>
                    <a:pt x="0" y="63500"/>
                    <a:pt x="0" y="140970"/>
                  </a:cubicBezTo>
                  <a:lnTo>
                    <a:pt x="0" y="6209030"/>
                  </a:lnTo>
                  <a:cubicBezTo>
                    <a:pt x="0" y="6286500"/>
                    <a:pt x="62230" y="6350000"/>
                    <a:pt x="138430" y="6350000"/>
                  </a:cubicBezTo>
                  <a:lnTo>
                    <a:pt x="3192780" y="6350000"/>
                  </a:lnTo>
                  <a:cubicBezTo>
                    <a:pt x="3268980" y="6350000"/>
                    <a:pt x="3331210" y="6286500"/>
                    <a:pt x="3331210" y="6209030"/>
                  </a:cubicBezTo>
                  <a:lnTo>
                    <a:pt x="3331210" y="140970"/>
                  </a:lnTo>
                  <a:cubicBezTo>
                    <a:pt x="3331210" y="63500"/>
                    <a:pt x="3268980" y="0"/>
                    <a:pt x="3192780" y="0"/>
                  </a:cubicBezTo>
                  <a:close/>
                </a:path>
              </a:pathLst>
            </a:custGeom>
            <a:blipFill>
              <a:blip r:embed="rId2"/>
              <a:stretch>
                <a:fillRect l="-151750" r="-151750" b="-19068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799068" y="3326636"/>
            <a:ext cx="11802048" cy="244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91"/>
              </a:lnSpc>
            </a:pPr>
            <a:r>
              <a:rPr lang="en-GB" sz="2676" spc="5" dirty="0">
                <a:solidFill>
                  <a:srgbClr val="FFFFFF"/>
                </a:solidFill>
                <a:latin typeface="Roboto Bold"/>
              </a:rPr>
              <a:t>Context</a:t>
            </a:r>
          </a:p>
          <a:p>
            <a:pPr algn="just">
              <a:lnSpc>
                <a:spcPts val="6691"/>
              </a:lnSpc>
            </a:pPr>
            <a:r>
              <a:rPr lang="en-GB" sz="2676" spc="5" dirty="0">
                <a:solidFill>
                  <a:srgbClr val="FFFFFF"/>
                </a:solidFill>
                <a:latin typeface="Roboto Bold"/>
              </a:rPr>
              <a:t>Work Plan</a:t>
            </a:r>
          </a:p>
          <a:p>
            <a:pPr algn="just">
              <a:lnSpc>
                <a:spcPts val="6691"/>
              </a:lnSpc>
            </a:pPr>
            <a:r>
              <a:rPr lang="en-GB" sz="2676" spc="5" dirty="0">
                <a:solidFill>
                  <a:srgbClr val="FFFFFF"/>
                </a:solidFill>
                <a:latin typeface="Roboto Bold"/>
              </a:rPr>
              <a:t>Expertise Sought</a:t>
            </a:r>
            <a:endParaRPr lang="en-US" sz="2676" spc="5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" name="Freeform 5"/>
          <p:cNvSpPr/>
          <p:nvPr/>
        </p:nvSpPr>
        <p:spPr>
          <a:xfrm rot="5400000">
            <a:off x="3044130" y="3607114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5400000">
            <a:off x="3044130" y="4448639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7"/>
                </a:lnTo>
                <a:lnTo>
                  <a:pt x="0" y="509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 rot="5400000">
            <a:off x="3044130" y="5293353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5400000">
            <a:off x="3044130" y="6150255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 rot="5400000">
            <a:off x="3044130" y="6994970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Freeform 10"/>
          <p:cNvSpPr/>
          <p:nvPr/>
        </p:nvSpPr>
        <p:spPr>
          <a:xfrm rot="5400000">
            <a:off x="3044130" y="7839685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 rot="5400000">
            <a:off x="3044130" y="8726671"/>
            <a:ext cx="520865" cy="509118"/>
          </a:xfrm>
          <a:custGeom>
            <a:avLst/>
            <a:gdLst/>
            <a:ahLst/>
            <a:cxnLst/>
            <a:rect l="l" t="t" r="r" b="b"/>
            <a:pathLst>
              <a:path w="520865" h="509118">
                <a:moveTo>
                  <a:pt x="0" y="0"/>
                </a:moveTo>
                <a:lnTo>
                  <a:pt x="520864" y="0"/>
                </a:lnTo>
                <a:lnTo>
                  <a:pt x="520864" y="509118"/>
                </a:lnTo>
                <a:lnTo>
                  <a:pt x="0" y="5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1000"/>
            </a:blip>
            <a:stretch>
              <a:fillRect l="-178247" r="-100704" b="-29878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Freeform 12"/>
          <p:cNvSpPr/>
          <p:nvPr/>
        </p:nvSpPr>
        <p:spPr>
          <a:xfrm>
            <a:off x="1466804" y="1028700"/>
            <a:ext cx="4184634" cy="1400182"/>
          </a:xfrm>
          <a:custGeom>
            <a:avLst/>
            <a:gdLst/>
            <a:ahLst/>
            <a:cxnLst/>
            <a:rect l="l" t="t" r="r" b="b"/>
            <a:pathLst>
              <a:path w="4184634" h="1400182">
                <a:moveTo>
                  <a:pt x="0" y="0"/>
                </a:moveTo>
                <a:lnTo>
                  <a:pt x="4184634" y="0"/>
                </a:lnTo>
                <a:lnTo>
                  <a:pt x="4184634" y="1400182"/>
                </a:lnTo>
                <a:lnTo>
                  <a:pt x="0" y="140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TextBox 13"/>
          <p:cNvSpPr txBox="1"/>
          <p:nvPr/>
        </p:nvSpPr>
        <p:spPr>
          <a:xfrm>
            <a:off x="6542840" y="1345165"/>
            <a:ext cx="11016983" cy="85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000038"/>
                </a:solidFill>
                <a:latin typeface="Roboto Mono Bold"/>
              </a:rPr>
              <a:t>​Summer Workshop 25’ London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/>
          <p:cNvSpPr txBox="1"/>
          <p:nvPr/>
        </p:nvSpPr>
        <p:spPr>
          <a:xfrm>
            <a:off x="2219928" y="299761"/>
            <a:ext cx="30378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Context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19928" y="2356617"/>
            <a:ext cx="2717159" cy="60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Wal4XR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C6BEEE9-7225-5C7A-887D-3238E61F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119403"/>
            <a:ext cx="54864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DC6D35-D4EC-D82E-FCBF-F90DA5294F2F}"/>
              </a:ext>
            </a:extLst>
          </p:cNvPr>
          <p:cNvSpPr txBox="1"/>
          <p:nvPr/>
        </p:nvSpPr>
        <p:spPr>
          <a:xfrm>
            <a:off x="2215165" y="3119403"/>
            <a:ext cx="81534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None/>
            </a:pPr>
            <a:r>
              <a:rPr lang="en-US" sz="3500" dirty="0">
                <a:solidFill>
                  <a:srgbClr val="000000"/>
                </a:solidFill>
                <a:latin typeface="Roboto Bold"/>
              </a:rPr>
              <a:t>WP1: Technologies for interaction and immersion​</a:t>
            </a:r>
          </a:p>
          <a:p>
            <a:pPr algn="l" rtl="0" fontAlgn="base">
              <a:buNone/>
            </a:pPr>
            <a:r>
              <a:rPr lang="en-US" sz="3500" dirty="0">
                <a:solidFill>
                  <a:srgbClr val="000000"/>
                </a:solidFill>
                <a:latin typeface="Roboto Bold"/>
              </a:rPr>
              <a:t>​</a:t>
            </a:r>
          </a:p>
          <a:p>
            <a:pPr algn="l" rtl="0" fontAlgn="base">
              <a:buNone/>
            </a:pPr>
            <a:r>
              <a:rPr lang="en-US" sz="3500" dirty="0">
                <a:solidFill>
                  <a:srgbClr val="000000"/>
                </a:solidFill>
                <a:latin typeface="Roboto Bold"/>
              </a:rPr>
              <a:t>WP2: Data for interaction and immersion​</a:t>
            </a:r>
          </a:p>
          <a:p>
            <a:pPr algn="l" rtl="0" fontAlgn="base">
              <a:buNone/>
            </a:pPr>
            <a:r>
              <a:rPr lang="en-US" sz="3500" dirty="0">
                <a:solidFill>
                  <a:srgbClr val="000000"/>
                </a:solidFill>
                <a:latin typeface="Roboto Bold"/>
              </a:rPr>
              <a:t>​</a:t>
            </a:r>
          </a:p>
          <a:p>
            <a:pPr algn="l" rtl="0" fontAlgn="base">
              <a:buNone/>
            </a:pPr>
            <a:r>
              <a:rPr lang="en-US" sz="3500" dirty="0">
                <a:solidFill>
                  <a:srgbClr val="000000"/>
                </a:solidFill>
                <a:latin typeface="Roboto Bold"/>
              </a:rPr>
              <a:t>WP3: Usability challenges of XR​</a:t>
            </a:r>
          </a:p>
          <a:p>
            <a:pPr algn="l" rtl="0" fontAlgn="base">
              <a:buNone/>
            </a:pPr>
            <a:r>
              <a:rPr lang="en-US" sz="3500" dirty="0">
                <a:solidFill>
                  <a:srgbClr val="000000"/>
                </a:solidFill>
                <a:latin typeface="Roboto Bold"/>
              </a:rPr>
              <a:t>​</a:t>
            </a:r>
          </a:p>
          <a:p>
            <a:pPr algn="l" rtl="0" fontAlgn="base">
              <a:buNone/>
            </a:pPr>
            <a:r>
              <a:rPr lang="en-US" sz="3500" dirty="0">
                <a:solidFill>
                  <a:srgbClr val="000000"/>
                </a:solidFill>
                <a:latin typeface="Roboto Bold"/>
              </a:rPr>
              <a:t>WP4: </a:t>
            </a:r>
            <a:r>
              <a:rPr lang="en-US" sz="3500" dirty="0" err="1">
                <a:solidFill>
                  <a:srgbClr val="000000"/>
                </a:solidFill>
                <a:latin typeface="Roboto Bold"/>
              </a:rPr>
              <a:t>PoCs</a:t>
            </a:r>
            <a:r>
              <a:rPr lang="en-US" sz="3500" dirty="0">
                <a:solidFill>
                  <a:srgbClr val="000000"/>
                </a:solidFill>
                <a:latin typeface="Roboto Bold"/>
              </a:rPr>
              <a:t>​</a:t>
            </a:r>
          </a:p>
          <a:p>
            <a:pPr algn="l" rtl="0" fontAlgn="base"/>
            <a:r>
              <a:rPr lang="en-US" sz="3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35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CF4C653-F9B2-2F14-B685-6105C8B8F802}"/>
              </a:ext>
            </a:extLst>
          </p:cNvPr>
          <p:cNvSpPr txBox="1"/>
          <p:nvPr/>
        </p:nvSpPr>
        <p:spPr>
          <a:xfrm>
            <a:off x="3429000" y="8502504"/>
            <a:ext cx="10007770" cy="116057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3"/>
              </a:lnSpc>
            </a:pPr>
            <a:r>
              <a:rPr lang="en-US" sz="4000" dirty="0">
                <a:solidFill>
                  <a:srgbClr val="000000"/>
                </a:solidFill>
                <a:latin typeface="Roboto Bold"/>
              </a:rPr>
              <a:t>We need tools to build virtual environments more efficiently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107E-B3E9-E399-0EA6-593D3C24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6C289E-985E-C2EA-7B58-5ED18AC5B398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A1F9178-6ED0-5733-EF88-B17DD99985DB}"/>
              </a:ext>
            </a:extLst>
          </p:cNvPr>
          <p:cNvSpPr txBox="1"/>
          <p:nvPr/>
        </p:nvSpPr>
        <p:spPr>
          <a:xfrm>
            <a:off x="2219928" y="299761"/>
            <a:ext cx="40284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Work Plan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DFE2629-7096-64BB-3722-C16CBE4FB2B0}"/>
              </a:ext>
            </a:extLst>
          </p:cNvPr>
          <p:cNvSpPr txBox="1"/>
          <p:nvPr/>
        </p:nvSpPr>
        <p:spPr>
          <a:xfrm>
            <a:off x="2219928" y="1866900"/>
            <a:ext cx="15458472" cy="6883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WP1 – 3D asset generation module: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Implementation of pre-selected image to 3D asset generation models 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Development of semantic segmentation approach (most probably only on the </a:t>
            </a:r>
            <a:r>
              <a:rPr lang="en-US" sz="3200" dirty="0" err="1">
                <a:solidFill>
                  <a:srgbClr val="000000"/>
                </a:solidFill>
                <a:latin typeface="Roboto Bold"/>
              </a:rPr>
              <a:t>Guassian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 Splatter approaches)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Benchmarking models implemented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Integration of all 3D asset generation in a single GUI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WP2 – User Mapping and Localization: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Implementation of the pre-defined localization and mapping systems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Adaptation of the systems in point three for HMD environment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Development of a benchmark for future evaluation and comparison of newly developed localization and mapping systems for HMD</a:t>
            </a:r>
          </a:p>
        </p:txBody>
      </p:sp>
    </p:spTree>
    <p:extLst>
      <p:ext uri="{BB962C8B-B14F-4D97-AF65-F5344CB8AC3E}">
        <p14:creationId xmlns:p14="http://schemas.microsoft.com/office/powerpoint/2010/main" val="329225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81AC-A8CB-C450-D7FA-BDC270A4B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12DF5F-DA57-0FC3-D6D8-A0F9EAD34684}"/>
              </a:ext>
            </a:extLst>
          </p:cNvPr>
          <p:cNvSpPr/>
          <p:nvPr/>
        </p:nvSpPr>
        <p:spPr>
          <a:xfrm>
            <a:off x="-5986140" y="1433478"/>
            <a:ext cx="7711719" cy="8229600"/>
          </a:xfrm>
          <a:custGeom>
            <a:avLst/>
            <a:gdLst/>
            <a:ahLst/>
            <a:cxnLst/>
            <a:rect l="l" t="t" r="r" b="b"/>
            <a:pathLst>
              <a:path w="7711719" h="8229600">
                <a:moveTo>
                  <a:pt x="0" y="0"/>
                </a:moveTo>
                <a:lnTo>
                  <a:pt x="7711719" y="0"/>
                </a:lnTo>
                <a:lnTo>
                  <a:pt x="77117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6EDD6E-6EF3-5523-A400-CA2CFAB01F15}"/>
              </a:ext>
            </a:extLst>
          </p:cNvPr>
          <p:cNvSpPr txBox="1"/>
          <p:nvPr/>
        </p:nvSpPr>
        <p:spPr>
          <a:xfrm>
            <a:off x="2219928" y="299761"/>
            <a:ext cx="15306072" cy="8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41"/>
              </a:lnSpc>
            </a:pPr>
            <a:r>
              <a:rPr lang="en-US" sz="5315" dirty="0">
                <a:solidFill>
                  <a:srgbClr val="FF009D"/>
                </a:solidFill>
                <a:latin typeface="Roboto Mono Bold"/>
              </a:rPr>
              <a:t>Expertise Sought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5D3DA74-EAA9-7833-8677-834F02AF513B}"/>
              </a:ext>
            </a:extLst>
          </p:cNvPr>
          <p:cNvSpPr txBox="1"/>
          <p:nvPr/>
        </p:nvSpPr>
        <p:spPr>
          <a:xfrm>
            <a:off x="2219928" y="1866900"/>
            <a:ext cx="15458472" cy="11548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3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3D Asset Generation: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Image-to-3D model architectures (e.g., </a:t>
            </a:r>
            <a:r>
              <a:rPr lang="en-US" sz="3200" dirty="0" err="1">
                <a:solidFill>
                  <a:srgbClr val="000000"/>
                </a:solidFill>
                <a:latin typeface="Roboto Bold"/>
              </a:rPr>
              <a:t>NeRF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, Gaussian Splatting, </a:t>
            </a:r>
            <a:r>
              <a:rPr lang="en-US" sz="3200" dirty="0" err="1">
                <a:solidFill>
                  <a:srgbClr val="000000"/>
                </a:solidFill>
                <a:latin typeface="Roboto Bold"/>
              </a:rPr>
              <a:t>DreamFusion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, Zero-1-to-3)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Text-to-image and multimodal (</a:t>
            </a:r>
            <a:r>
              <a:rPr lang="en-US" sz="3200" dirty="0" err="1">
                <a:solidFill>
                  <a:srgbClr val="000000"/>
                </a:solidFill>
                <a:latin typeface="Roboto Bold"/>
              </a:rPr>
              <a:t>text+image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)-to-image generation models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Experience with computer vision and 3D geometry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Familiarity with pre-trained model integration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Interface/GUI development</a:t>
            </a:r>
          </a:p>
          <a:p>
            <a:pPr lvl="1">
              <a:lnSpc>
                <a:spcPts val="4483"/>
              </a:lnSpc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marL="0" marR="0" lvl="0" indent="0" algn="l" defTabSz="914400" rtl="0" eaLnBrk="1" fontAlgn="auto" latinLnBrk="0" hangingPunct="1">
              <a:lnSpc>
                <a:spcPts val="448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User Mapping and Localization</a:t>
            </a:r>
            <a:r>
              <a:rPr kumimoji="0" lang="en-US" sz="46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: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AR/VR and HMD integration knowledge (e.g., </a:t>
            </a:r>
            <a:r>
              <a:rPr lang="en-US" sz="3200" dirty="0" err="1">
                <a:solidFill>
                  <a:srgbClr val="000000"/>
                </a:solidFill>
                <a:latin typeface="Roboto Bold"/>
              </a:rPr>
              <a:t>OpenXR</a:t>
            </a:r>
            <a:r>
              <a:rPr lang="en-US" sz="3200" dirty="0">
                <a:solidFill>
                  <a:srgbClr val="000000"/>
                </a:solidFill>
                <a:latin typeface="Roboto Bold"/>
              </a:rPr>
              <a:t>, Unity, Unreal Engine)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SLAM (Simultaneous Localization and Mapping) systems (e.g., ORB-SLAM, RTAB-Map, COLMAP)</a:t>
            </a: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Roboto Bold"/>
              </a:rPr>
              <a:t>Depth estimation, object detection, 3D object detection, 6D object pose estimation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lvl="1">
              <a:lnSpc>
                <a:spcPts val="4483"/>
              </a:lnSpc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>
              <a:lnSpc>
                <a:spcPts val="4483"/>
              </a:lnSpc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>
              <a:lnSpc>
                <a:spcPts val="4483"/>
              </a:lnSpc>
            </a:pPr>
            <a:endParaRPr lang="en-US" sz="3200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  <a:p>
            <a:pPr marL="1143000" lvl="1" indent="-685800">
              <a:lnSpc>
                <a:spcPts val="4483"/>
              </a:lnSpc>
              <a:buFont typeface="Arial" panose="020B0604020202020204" pitchFamily="34" charset="0"/>
              <a:buChar char="•"/>
            </a:pPr>
            <a:endParaRPr lang="en-US" sz="4699" dirty="0">
              <a:solidFill>
                <a:srgbClr val="000000"/>
              </a:solidFill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6333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9" t="-12500" r="-625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1028700" y="4922322"/>
            <a:ext cx="1229868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dirty="0">
                <a:solidFill>
                  <a:srgbClr val="FF009D"/>
                </a:solidFill>
                <a:latin typeface="Roboto"/>
              </a:rPr>
              <a:t>Thank you for your attention !</a:t>
            </a:r>
          </a:p>
        </p:txBody>
      </p:sp>
      <p:sp>
        <p:nvSpPr>
          <p:cNvPr id="7" name="Freeform 7"/>
          <p:cNvSpPr/>
          <p:nvPr/>
        </p:nvSpPr>
        <p:spPr>
          <a:xfrm>
            <a:off x="933818" y="1028700"/>
            <a:ext cx="4151354" cy="1390703"/>
          </a:xfrm>
          <a:custGeom>
            <a:avLst/>
            <a:gdLst/>
            <a:ahLst/>
            <a:cxnLst/>
            <a:rect l="l" t="t" r="r" b="b"/>
            <a:pathLst>
              <a:path w="5535138" h="1854271">
                <a:moveTo>
                  <a:pt x="0" y="0"/>
                </a:moveTo>
                <a:lnTo>
                  <a:pt x="5535138" y="0"/>
                </a:lnTo>
                <a:lnTo>
                  <a:pt x="5535138" y="1854271"/>
                </a:lnTo>
                <a:lnTo>
                  <a:pt x="0" y="1854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FB15722-D6E3-3723-82E9-0E1953FCE563}"/>
              </a:ext>
            </a:extLst>
          </p:cNvPr>
          <p:cNvSpPr txBox="1"/>
          <p:nvPr/>
        </p:nvSpPr>
        <p:spPr>
          <a:xfrm>
            <a:off x="5410200" y="1296947"/>
            <a:ext cx="11049000" cy="854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1"/>
              </a:lnSpc>
            </a:pPr>
            <a:r>
              <a:rPr lang="en-US" sz="5115" dirty="0">
                <a:solidFill>
                  <a:srgbClr val="FFFFFF"/>
                </a:solidFill>
                <a:latin typeface="Roboto Mono Bold"/>
              </a:rPr>
              <a:t>​Summer Workshop 25’ London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003E2B-B403-B2B2-1F45-996D072C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20328"/>
            <a:ext cx="18288000" cy="1566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D80ADF37ADF44973542380C3C41E4" ma:contentTypeVersion="17" ma:contentTypeDescription="Create a new document." ma:contentTypeScope="" ma:versionID="c96b7b8138f1c0c557553fa799bb8b9f">
  <xsd:schema xmlns:xsd="http://www.w3.org/2001/XMLSchema" xmlns:xs="http://www.w3.org/2001/XMLSchema" xmlns:p="http://schemas.microsoft.com/office/2006/metadata/properties" xmlns:ns2="e871556a-fa30-4205-9c84-525bf18ef980" xmlns:ns3="0058a729-3464-4b72-ae1f-e4b6d2a633fa" targetNamespace="http://schemas.microsoft.com/office/2006/metadata/properties" ma:root="true" ma:fieldsID="36f6d707fded0e7c048d7f9cf63746ea" ns2:_="" ns3:_="">
    <xsd:import namespace="e871556a-fa30-4205-9c84-525bf18ef980"/>
    <xsd:import namespace="0058a729-3464-4b72-ae1f-e4b6d2a633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1556a-fa30-4205-9c84-525bf18ef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8a729-3464-4b72-ae1f-e4b6d2a633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ece7a1-1bab-4ee8-ab64-61f4546cd0f3}" ma:internalName="TaxCatchAll" ma:showField="CatchAllData" ma:web="0058a729-3464-4b72-ae1f-e4b6d2a633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58a729-3464-4b72-ae1f-e4b6d2a633fa" xsi:nil="true"/>
    <lcf76f155ced4ddcb4097134ff3c332f xmlns="e871556a-fa30-4205-9c84-525bf18ef9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FDF9EB-BB05-467A-8E03-57CD7F341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1556a-fa30-4205-9c84-525bf18ef980"/>
    <ds:schemaRef ds:uri="0058a729-3464-4b72-ae1f-e4b6d2a633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B2290-E421-4A1F-B30F-B252E5A1C7F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058a729-3464-4b72-ae1f-e4b6d2a633fa"/>
    <ds:schemaRef ds:uri="e871556a-fa30-4205-9c84-525bf18ef98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2A7F55-5B57-4CE5-AAFC-972EFFC1F7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279</Words>
  <Application>Microsoft Office PowerPoint</Application>
  <PresentationFormat>Custom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Roboto Mono Bold</vt:lpstr>
      <vt:lpstr>Arial</vt:lpstr>
      <vt:lpstr>Roboto</vt:lpstr>
      <vt:lpstr>Segoe UI</vt:lpstr>
      <vt:lpstr>Calibri</vt:lpstr>
      <vt:lpstr>Aptos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- TRAIL ​Summer workshop 23’</dc:title>
  <dc:creator>Luca La Fisca</dc:creator>
  <cp:lastModifiedBy>Kevin EL HADDAD</cp:lastModifiedBy>
  <cp:revision>6</cp:revision>
  <dcterms:created xsi:type="dcterms:W3CDTF">2006-08-16T00:00:00Z</dcterms:created>
  <dcterms:modified xsi:type="dcterms:W3CDTF">2025-05-21T21:15:33Z</dcterms:modified>
  <dc:identifier>DAFqTqxsiNY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0x010100F01D80ADF37ADF44973542380C3C41E4</vt:lpwstr>
  </property>
  <property fmtid="{D5CDD505-2E9C-101B-9397-08002B2CF9AE}" pid="3" name="MediaServiceImageTags">
    <vt:lpwstr/>
  </property>
</Properties>
</file>