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9" r:id="rId7"/>
    <p:sldId id="268" r:id="rId8"/>
    <p:sldId id="269" r:id="rId9"/>
    <p:sldId id="265" r:id="rId10"/>
    <p:sldId id="262" r:id="rId11"/>
    <p:sldId id="270" r:id="rId12"/>
    <p:sldId id="263" r:id="rId13"/>
    <p:sldId id="261" r:id="rId14"/>
  </p:sldIdLst>
  <p:sldSz cx="18288000" cy="10287000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Bold" panose="02000000000000000000" pitchFamily="2" charset="0"/>
      <p:regular r:id="rId19"/>
      <p:bold r:id="rId20"/>
    </p:embeddedFont>
    <p:embeddedFont>
      <p:font typeface="Roboto Mono Bold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 autoAdjust="0"/>
    <p:restoredTop sz="94651" autoAdjust="0"/>
  </p:normalViewPr>
  <p:slideViewPr>
    <p:cSldViewPr>
      <p:cViewPr varScale="1">
        <p:scale>
          <a:sx n="84" d="100"/>
          <a:sy n="84" d="100"/>
        </p:scale>
        <p:origin x="240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" t="-12500" r="-6250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5644264" cy="1890828"/>
          </a:xfrm>
          <a:custGeom>
            <a:avLst/>
            <a:gdLst/>
            <a:ahLst/>
            <a:cxnLst/>
            <a:rect l="l" t="t" r="r" b="b"/>
            <a:pathLst>
              <a:path w="5644264" h="1890828">
                <a:moveTo>
                  <a:pt x="0" y="0"/>
                </a:moveTo>
                <a:lnTo>
                  <a:pt x="5644264" y="0"/>
                </a:lnTo>
                <a:lnTo>
                  <a:pt x="5644264" y="1890828"/>
                </a:lnTo>
                <a:lnTo>
                  <a:pt x="0" y="189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4" name="TextBox 4"/>
          <p:cNvSpPr txBox="1"/>
          <p:nvPr/>
        </p:nvSpPr>
        <p:spPr>
          <a:xfrm>
            <a:off x="1143000" y="3363654"/>
            <a:ext cx="16002000" cy="1779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sz="5115" b="1" dirty="0">
                <a:solidFill>
                  <a:srgbClr val="FFFFFF"/>
                </a:solidFill>
                <a:latin typeface="Roboto"/>
              </a:rPr>
              <a:t>From Sparse Photogrammetry Data to High-Resolution 3D Head Mesh for Individual HRTF Synthesis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39000" y="1715374"/>
            <a:ext cx="11049000" cy="854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61"/>
              </a:lnSpc>
            </a:pPr>
            <a:r>
              <a:rPr lang="en-US" sz="5115" dirty="0">
                <a:solidFill>
                  <a:srgbClr val="FFFFFF"/>
                </a:solidFill>
                <a:latin typeface="Roboto Mono Bold"/>
              </a:rPr>
              <a:t>​Summer Workshop 25’ London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BAA95BB-3EDE-2242-B0CA-3CB5C6F48133}"/>
              </a:ext>
            </a:extLst>
          </p:cNvPr>
          <p:cNvSpPr txBox="1"/>
          <p:nvPr/>
        </p:nvSpPr>
        <p:spPr>
          <a:xfrm>
            <a:off x="7497125" y="5143500"/>
            <a:ext cx="3527018" cy="80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sz="3600" dirty="0">
                <a:solidFill>
                  <a:srgbClr val="E52182"/>
                </a:solidFill>
                <a:latin typeface="Roboto"/>
              </a:rPr>
              <a:t>Project n°8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526936-AFFD-8BF0-F67D-110DCD3D51A2}"/>
              </a:ext>
            </a:extLst>
          </p:cNvPr>
          <p:cNvSpPr/>
          <p:nvPr/>
        </p:nvSpPr>
        <p:spPr>
          <a:xfrm>
            <a:off x="0" y="8724900"/>
            <a:ext cx="18288000" cy="156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23EF3-1A3F-ABF0-EB70-865C24911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4" y="8953500"/>
            <a:ext cx="16339452" cy="11111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" t="-12500" r="-6250"/>
            </a:stretch>
          </a:blipFill>
        </p:spPr>
        <p:txBody>
          <a:bodyPr/>
          <a:lstStyle/>
          <a:p>
            <a:endParaRPr lang="fr-BE" dirty="0"/>
          </a:p>
        </p:txBody>
      </p:sp>
      <p:sp>
        <p:nvSpPr>
          <p:cNvPr id="5" name="TextBox 5"/>
          <p:cNvSpPr txBox="1"/>
          <p:nvPr/>
        </p:nvSpPr>
        <p:spPr>
          <a:xfrm>
            <a:off x="2994660" y="3390900"/>
            <a:ext cx="12298680" cy="7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dirty="0">
                <a:solidFill>
                  <a:srgbClr val="FF009D"/>
                </a:solidFill>
                <a:latin typeface="Roboto"/>
              </a:rPr>
              <a:t>Thank you for your attention 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7BA9C2-30DD-E0DE-A935-B1A17D1B24AF}"/>
              </a:ext>
            </a:extLst>
          </p:cNvPr>
          <p:cNvGrpSpPr/>
          <p:nvPr/>
        </p:nvGrpSpPr>
        <p:grpSpPr>
          <a:xfrm>
            <a:off x="1381309" y="1028700"/>
            <a:ext cx="15525382" cy="1390703"/>
            <a:chOff x="933818" y="1028700"/>
            <a:chExt cx="15525382" cy="1390703"/>
          </a:xfrm>
        </p:grpSpPr>
        <p:sp>
          <p:nvSpPr>
            <p:cNvPr id="7" name="Freeform 7"/>
            <p:cNvSpPr/>
            <p:nvPr/>
          </p:nvSpPr>
          <p:spPr>
            <a:xfrm>
              <a:off x="933818" y="1028700"/>
              <a:ext cx="4151354" cy="1390703"/>
            </a:xfrm>
            <a:custGeom>
              <a:avLst/>
              <a:gdLst/>
              <a:ahLst/>
              <a:cxnLst/>
              <a:rect l="l" t="t" r="r" b="b"/>
              <a:pathLst>
                <a:path w="5535138" h="1854271">
                  <a:moveTo>
                    <a:pt x="0" y="0"/>
                  </a:moveTo>
                  <a:lnTo>
                    <a:pt x="5535138" y="0"/>
                  </a:lnTo>
                  <a:lnTo>
                    <a:pt x="5535138" y="1854271"/>
                  </a:lnTo>
                  <a:lnTo>
                    <a:pt x="0" y="185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BE" dirty="0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FB15722-D6E3-3723-82E9-0E1953FCE563}"/>
                </a:ext>
              </a:extLst>
            </p:cNvPr>
            <p:cNvSpPr txBox="1"/>
            <p:nvPr/>
          </p:nvSpPr>
          <p:spPr>
            <a:xfrm>
              <a:off x="5410200" y="1296947"/>
              <a:ext cx="11049000" cy="854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161"/>
                </a:lnSpc>
              </a:pPr>
              <a:r>
                <a:rPr lang="en-US" sz="5115" dirty="0">
                  <a:solidFill>
                    <a:srgbClr val="FFFFFF"/>
                  </a:solidFill>
                  <a:latin typeface="Roboto Mono Bold"/>
                </a:rPr>
                <a:t>​Summer Workshop 25’ London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003E2B-B403-B2B2-1F45-996D072CA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20328"/>
            <a:ext cx="18288000" cy="1566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DB3B7A-713A-9749-026B-276A428BD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780420"/>
            <a:ext cx="9144000" cy="3020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6263094" y="192387"/>
            <a:ext cx="6529432" cy="12446497"/>
            <a:chOff x="0" y="0"/>
            <a:chExt cx="333121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1210" cy="6350000"/>
            </a:xfrm>
            <a:custGeom>
              <a:avLst/>
              <a:gdLst/>
              <a:ahLst/>
              <a:cxnLst/>
              <a:rect l="l" t="t" r="r" b="b"/>
              <a:pathLst>
                <a:path w="3331210" h="6350000">
                  <a:moveTo>
                    <a:pt x="3192780" y="0"/>
                  </a:moveTo>
                  <a:lnTo>
                    <a:pt x="138430" y="0"/>
                  </a:lnTo>
                  <a:cubicBezTo>
                    <a:pt x="62230" y="0"/>
                    <a:pt x="0" y="63500"/>
                    <a:pt x="0" y="140970"/>
                  </a:cubicBezTo>
                  <a:lnTo>
                    <a:pt x="0" y="6209030"/>
                  </a:lnTo>
                  <a:cubicBezTo>
                    <a:pt x="0" y="6286500"/>
                    <a:pt x="62230" y="6350000"/>
                    <a:pt x="138430" y="6350000"/>
                  </a:cubicBezTo>
                  <a:lnTo>
                    <a:pt x="3192780" y="6350000"/>
                  </a:lnTo>
                  <a:cubicBezTo>
                    <a:pt x="3268980" y="6350000"/>
                    <a:pt x="3331210" y="6286500"/>
                    <a:pt x="3331210" y="6209030"/>
                  </a:cubicBezTo>
                  <a:lnTo>
                    <a:pt x="3331210" y="140970"/>
                  </a:lnTo>
                  <a:cubicBezTo>
                    <a:pt x="3331210" y="63500"/>
                    <a:pt x="3268980" y="0"/>
                    <a:pt x="3192780" y="0"/>
                  </a:cubicBezTo>
                  <a:close/>
                </a:path>
              </a:pathLst>
            </a:custGeom>
            <a:blipFill>
              <a:blip r:embed="rId2"/>
              <a:stretch>
                <a:fillRect l="-151750" r="-151750" b="-19068"/>
              </a:stretch>
            </a:blipFill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99068" y="3326636"/>
            <a:ext cx="11802048" cy="674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91"/>
              </a:lnSpc>
            </a:pPr>
            <a:r>
              <a:rPr lang="en-GB" sz="2676" spc="5" dirty="0">
                <a:solidFill>
                  <a:srgbClr val="FFFFFF"/>
                </a:solidFill>
                <a:latin typeface="Roboto Bold"/>
              </a:rPr>
              <a:t>Context</a:t>
            </a:r>
          </a:p>
          <a:p>
            <a:pPr algn="just">
              <a:lnSpc>
                <a:spcPts val="6691"/>
              </a:lnSpc>
            </a:pPr>
            <a:r>
              <a:rPr lang="en-GB" sz="2676" spc="5" dirty="0">
                <a:solidFill>
                  <a:srgbClr val="FFFFFF"/>
                </a:solidFill>
                <a:latin typeface="Roboto Bold"/>
              </a:rPr>
              <a:t>Project Objectives</a:t>
            </a:r>
          </a:p>
          <a:p>
            <a:pPr algn="just">
              <a:lnSpc>
                <a:spcPts val="6691"/>
              </a:lnSpc>
            </a:pPr>
            <a:r>
              <a:rPr lang="en-GB" sz="2676" spc="5" dirty="0">
                <a:solidFill>
                  <a:srgbClr val="FFFFFF"/>
                </a:solidFill>
                <a:latin typeface="Roboto Bold"/>
              </a:rPr>
              <a:t>Project Dataset </a:t>
            </a:r>
          </a:p>
          <a:p>
            <a:pPr algn="just">
              <a:lnSpc>
                <a:spcPts val="6691"/>
              </a:lnSpc>
            </a:pPr>
            <a:r>
              <a:rPr lang="en-GB" sz="2676" spc="5" dirty="0">
                <a:solidFill>
                  <a:srgbClr val="FFFFFF"/>
                </a:solidFill>
                <a:latin typeface="Roboto Bold"/>
              </a:rPr>
              <a:t>Work Plan</a:t>
            </a:r>
          </a:p>
          <a:p>
            <a:pPr algn="just">
              <a:lnSpc>
                <a:spcPts val="6691"/>
              </a:lnSpc>
            </a:pPr>
            <a:r>
              <a:rPr lang="en-GB" sz="2676" spc="5" dirty="0">
                <a:solidFill>
                  <a:srgbClr val="FFFFFF"/>
                </a:solidFill>
                <a:latin typeface="Roboto Bold"/>
              </a:rPr>
              <a:t>Team members</a:t>
            </a:r>
          </a:p>
          <a:p>
            <a:pPr algn="just">
              <a:lnSpc>
                <a:spcPts val="6691"/>
              </a:lnSpc>
            </a:pPr>
            <a:r>
              <a:rPr lang="en-GB" sz="2676" spc="5" dirty="0">
                <a:solidFill>
                  <a:srgbClr val="FFFFFF"/>
                </a:solidFill>
                <a:latin typeface="Roboto Bold"/>
              </a:rPr>
              <a:t>Expertise Sought</a:t>
            </a:r>
          </a:p>
          <a:p>
            <a:pPr algn="just">
              <a:lnSpc>
                <a:spcPts val="6691"/>
              </a:lnSpc>
            </a:pPr>
            <a:endParaRPr lang="en-GB" sz="2676" spc="5" dirty="0">
              <a:solidFill>
                <a:srgbClr val="FFFFFF"/>
              </a:solidFill>
              <a:latin typeface="Roboto Bold"/>
            </a:endParaRPr>
          </a:p>
          <a:p>
            <a:pPr algn="just">
              <a:lnSpc>
                <a:spcPts val="6691"/>
              </a:lnSpc>
            </a:pPr>
            <a:endParaRPr lang="en-US" sz="2676" spc="5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3044130" y="3607114"/>
            <a:ext cx="520865" cy="509118"/>
          </a:xfrm>
          <a:custGeom>
            <a:avLst/>
            <a:gdLst/>
            <a:ahLst/>
            <a:cxnLst/>
            <a:rect l="l" t="t" r="r" b="b"/>
            <a:pathLst>
              <a:path w="520865" h="509118">
                <a:moveTo>
                  <a:pt x="0" y="0"/>
                </a:moveTo>
                <a:lnTo>
                  <a:pt x="520864" y="0"/>
                </a:lnTo>
                <a:lnTo>
                  <a:pt x="520864" y="509118"/>
                </a:lnTo>
                <a:lnTo>
                  <a:pt x="0" y="509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178247" r="-100704" b="-29878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6" name="Freeform 6"/>
          <p:cNvSpPr/>
          <p:nvPr/>
        </p:nvSpPr>
        <p:spPr>
          <a:xfrm rot="5400000">
            <a:off x="3044130" y="4448639"/>
            <a:ext cx="520865" cy="509118"/>
          </a:xfrm>
          <a:custGeom>
            <a:avLst/>
            <a:gdLst/>
            <a:ahLst/>
            <a:cxnLst/>
            <a:rect l="l" t="t" r="r" b="b"/>
            <a:pathLst>
              <a:path w="520865" h="509118">
                <a:moveTo>
                  <a:pt x="0" y="0"/>
                </a:moveTo>
                <a:lnTo>
                  <a:pt x="520864" y="0"/>
                </a:lnTo>
                <a:lnTo>
                  <a:pt x="520864" y="509117"/>
                </a:lnTo>
                <a:lnTo>
                  <a:pt x="0" y="509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178247" r="-100704" b="-29878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7" name="Freeform 7"/>
          <p:cNvSpPr/>
          <p:nvPr/>
        </p:nvSpPr>
        <p:spPr>
          <a:xfrm rot="5400000">
            <a:off x="3044130" y="5293353"/>
            <a:ext cx="520865" cy="509118"/>
          </a:xfrm>
          <a:custGeom>
            <a:avLst/>
            <a:gdLst/>
            <a:ahLst/>
            <a:cxnLst/>
            <a:rect l="l" t="t" r="r" b="b"/>
            <a:pathLst>
              <a:path w="520865" h="509118">
                <a:moveTo>
                  <a:pt x="0" y="0"/>
                </a:moveTo>
                <a:lnTo>
                  <a:pt x="520864" y="0"/>
                </a:lnTo>
                <a:lnTo>
                  <a:pt x="520864" y="509118"/>
                </a:lnTo>
                <a:lnTo>
                  <a:pt x="0" y="509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178247" r="-100704" b="-29878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8" name="Freeform 8"/>
          <p:cNvSpPr/>
          <p:nvPr/>
        </p:nvSpPr>
        <p:spPr>
          <a:xfrm rot="5400000">
            <a:off x="3044130" y="6150255"/>
            <a:ext cx="520865" cy="509118"/>
          </a:xfrm>
          <a:custGeom>
            <a:avLst/>
            <a:gdLst/>
            <a:ahLst/>
            <a:cxnLst/>
            <a:rect l="l" t="t" r="r" b="b"/>
            <a:pathLst>
              <a:path w="520865" h="509118">
                <a:moveTo>
                  <a:pt x="0" y="0"/>
                </a:moveTo>
                <a:lnTo>
                  <a:pt x="520864" y="0"/>
                </a:lnTo>
                <a:lnTo>
                  <a:pt x="520864" y="509118"/>
                </a:lnTo>
                <a:lnTo>
                  <a:pt x="0" y="509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178247" r="-100704" b="-29878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9" name="Freeform 9"/>
          <p:cNvSpPr/>
          <p:nvPr/>
        </p:nvSpPr>
        <p:spPr>
          <a:xfrm rot="5400000">
            <a:off x="3044130" y="6994970"/>
            <a:ext cx="520865" cy="509118"/>
          </a:xfrm>
          <a:custGeom>
            <a:avLst/>
            <a:gdLst/>
            <a:ahLst/>
            <a:cxnLst/>
            <a:rect l="l" t="t" r="r" b="b"/>
            <a:pathLst>
              <a:path w="520865" h="509118">
                <a:moveTo>
                  <a:pt x="0" y="0"/>
                </a:moveTo>
                <a:lnTo>
                  <a:pt x="520864" y="0"/>
                </a:lnTo>
                <a:lnTo>
                  <a:pt x="520864" y="509118"/>
                </a:lnTo>
                <a:lnTo>
                  <a:pt x="0" y="509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178247" r="-100704" b="-29878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Freeform 10"/>
          <p:cNvSpPr/>
          <p:nvPr/>
        </p:nvSpPr>
        <p:spPr>
          <a:xfrm rot="5400000">
            <a:off x="3044130" y="7839685"/>
            <a:ext cx="520865" cy="509118"/>
          </a:xfrm>
          <a:custGeom>
            <a:avLst/>
            <a:gdLst/>
            <a:ahLst/>
            <a:cxnLst/>
            <a:rect l="l" t="t" r="r" b="b"/>
            <a:pathLst>
              <a:path w="520865" h="509118">
                <a:moveTo>
                  <a:pt x="0" y="0"/>
                </a:moveTo>
                <a:lnTo>
                  <a:pt x="520864" y="0"/>
                </a:lnTo>
                <a:lnTo>
                  <a:pt x="520864" y="509118"/>
                </a:lnTo>
                <a:lnTo>
                  <a:pt x="0" y="509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178247" r="-100704" b="-29878"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2" name="Freeform 12"/>
          <p:cNvSpPr/>
          <p:nvPr/>
        </p:nvSpPr>
        <p:spPr>
          <a:xfrm>
            <a:off x="1466804" y="1028700"/>
            <a:ext cx="4184634" cy="1400182"/>
          </a:xfrm>
          <a:custGeom>
            <a:avLst/>
            <a:gdLst/>
            <a:ahLst/>
            <a:cxnLst/>
            <a:rect l="l" t="t" r="r" b="b"/>
            <a:pathLst>
              <a:path w="4184634" h="1400182">
                <a:moveTo>
                  <a:pt x="0" y="0"/>
                </a:moveTo>
                <a:lnTo>
                  <a:pt x="4184634" y="0"/>
                </a:lnTo>
                <a:lnTo>
                  <a:pt x="4184634" y="1400182"/>
                </a:lnTo>
                <a:lnTo>
                  <a:pt x="0" y="140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3" name="TextBox 13"/>
          <p:cNvSpPr txBox="1"/>
          <p:nvPr/>
        </p:nvSpPr>
        <p:spPr>
          <a:xfrm>
            <a:off x="6542840" y="1345165"/>
            <a:ext cx="11016983" cy="85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1"/>
              </a:lnSpc>
            </a:pPr>
            <a:r>
              <a:rPr lang="en-US" sz="5115" dirty="0">
                <a:solidFill>
                  <a:srgbClr val="000038"/>
                </a:solidFill>
                <a:latin typeface="Roboto Mono Bold"/>
              </a:rPr>
              <a:t>​Summer Workshop 25’ London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86140" y="1433478"/>
            <a:ext cx="7711719" cy="8229600"/>
          </a:xfrm>
          <a:custGeom>
            <a:avLst/>
            <a:gdLst/>
            <a:ahLst/>
            <a:cxnLst/>
            <a:rect l="l" t="t" r="r" b="b"/>
            <a:pathLst>
              <a:path w="7711719" h="8229600">
                <a:moveTo>
                  <a:pt x="0" y="0"/>
                </a:moveTo>
                <a:lnTo>
                  <a:pt x="7711719" y="0"/>
                </a:lnTo>
                <a:lnTo>
                  <a:pt x="77117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/>
          <p:cNvSpPr txBox="1"/>
          <p:nvPr/>
        </p:nvSpPr>
        <p:spPr>
          <a:xfrm>
            <a:off x="2219928" y="299761"/>
            <a:ext cx="4028472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5315" dirty="0">
                <a:solidFill>
                  <a:srgbClr val="FF009D"/>
                </a:solidFill>
                <a:latin typeface="Roboto Mono Bold"/>
              </a:rPr>
              <a:t>Context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A8E7CE-B29D-59DD-B4FD-536EDAAF9E69}"/>
              </a:ext>
            </a:extLst>
          </p:cNvPr>
          <p:cNvSpPr txBox="1"/>
          <p:nvPr/>
        </p:nvSpPr>
        <p:spPr>
          <a:xfrm>
            <a:off x="2219928" y="1494605"/>
            <a:ext cx="11953272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699" dirty="0">
                <a:solidFill>
                  <a:srgbClr val="000000"/>
                </a:solidFill>
                <a:latin typeface="Roboto Bold"/>
              </a:rPr>
              <a:t>Personal spatial audio rendering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9D8AB43-E440-97C6-DCEA-3BF3C73592E1}"/>
              </a:ext>
            </a:extLst>
          </p:cNvPr>
          <p:cNvSpPr txBox="1"/>
          <p:nvPr/>
        </p:nvSpPr>
        <p:spPr>
          <a:xfrm>
            <a:off x="2219928" y="2147887"/>
            <a:ext cx="1583947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AR/VR/XR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Need </a:t>
            </a:r>
            <a:r>
              <a:rPr lang="en-US" sz="3200" b="1" dirty="0"/>
              <a:t>Spatial Audio 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b="1" dirty="0">
                <a:sym typeface="Wingdings" pitchFamily="2" charset="2"/>
              </a:rPr>
              <a:t>Personal</a:t>
            </a:r>
            <a:r>
              <a:rPr lang="en-US" sz="3200" dirty="0">
                <a:sym typeface="Wingdings" pitchFamily="2" charset="2"/>
              </a:rPr>
              <a:t> auditory cues  Individual HRTFs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Head related Transfer Functions </a:t>
            </a:r>
            <a:r>
              <a:rPr lang="en-US" sz="3200" dirty="0">
                <a:sym typeface="Wingdings" pitchFamily="2" charset="2"/>
              </a:rPr>
              <a:t>: </a:t>
            </a:r>
            <a:r>
              <a:rPr lang="en-US" sz="3200" b="1" dirty="0">
                <a:sym typeface="Wingdings" pitchFamily="2" charset="2"/>
              </a:rPr>
              <a:t>spatial cues </a:t>
            </a:r>
            <a:r>
              <a:rPr lang="en-US" sz="3200" dirty="0">
                <a:sym typeface="Wingdings" pitchFamily="2" charset="2"/>
              </a:rPr>
              <a:t>&amp; vary with individual </a:t>
            </a:r>
            <a:r>
              <a:rPr lang="en-US" sz="3200" b="1" dirty="0">
                <a:sym typeface="Wingdings" pitchFamily="2" charset="2"/>
              </a:rPr>
              <a:t>morphology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Acoustic HRTFs </a:t>
            </a:r>
            <a:r>
              <a:rPr lang="en-US" sz="3200" dirty="0"/>
              <a:t>acquisition </a:t>
            </a:r>
            <a:r>
              <a:rPr lang="en-US" sz="3200" dirty="0">
                <a:sym typeface="Wingdings" pitchFamily="2" charset="2"/>
              </a:rPr>
              <a:t> special equipment  Expertise / Time consuming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Synthetic HRTFs </a:t>
            </a:r>
            <a:r>
              <a:rPr lang="en-US" sz="3200" dirty="0">
                <a:sym typeface="Wingdings" pitchFamily="2" charset="2"/>
              </a:rPr>
              <a:t> High Resolution 3D head scan  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10" name="Picture 9" descr="Person with VR headset">
            <a:extLst>
              <a:ext uri="{FF2B5EF4-FFF2-40B4-BE49-F238E27FC236}">
                <a16:creationId xmlns:a16="http://schemas.microsoft.com/office/drawing/2014/main" id="{F3643B25-68BD-B7A9-5E31-61868D6D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9" y="5935735"/>
            <a:ext cx="5584607" cy="3721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FAB081-85D6-C50F-6A0C-E9DA329A2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5837547"/>
            <a:ext cx="7115713" cy="39175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D63A2-85F6-ECE2-0268-212C5B53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076032-C6E2-9929-CFC3-1E7555C23A83}"/>
              </a:ext>
            </a:extLst>
          </p:cNvPr>
          <p:cNvSpPr/>
          <p:nvPr/>
        </p:nvSpPr>
        <p:spPr>
          <a:xfrm>
            <a:off x="-5986140" y="1433478"/>
            <a:ext cx="7711719" cy="8229600"/>
          </a:xfrm>
          <a:custGeom>
            <a:avLst/>
            <a:gdLst/>
            <a:ahLst/>
            <a:cxnLst/>
            <a:rect l="l" t="t" r="r" b="b"/>
            <a:pathLst>
              <a:path w="7711719" h="8229600">
                <a:moveTo>
                  <a:pt x="0" y="0"/>
                </a:moveTo>
                <a:lnTo>
                  <a:pt x="7711719" y="0"/>
                </a:lnTo>
                <a:lnTo>
                  <a:pt x="77117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8A0C61B-2DD3-C01D-776A-D914CF50FD25}"/>
              </a:ext>
            </a:extLst>
          </p:cNvPr>
          <p:cNvSpPr txBox="1"/>
          <p:nvPr/>
        </p:nvSpPr>
        <p:spPr>
          <a:xfrm>
            <a:off x="2219928" y="299761"/>
            <a:ext cx="4028472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5315" dirty="0">
                <a:solidFill>
                  <a:srgbClr val="FF009D"/>
                </a:solidFill>
                <a:latin typeface="Roboto Mono Bold"/>
              </a:rPr>
              <a:t>Context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048DB53-718A-0AC9-1695-8C26323BA829}"/>
              </a:ext>
            </a:extLst>
          </p:cNvPr>
          <p:cNvSpPr txBox="1"/>
          <p:nvPr/>
        </p:nvSpPr>
        <p:spPr>
          <a:xfrm>
            <a:off x="2219928" y="1494605"/>
            <a:ext cx="11953272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699" dirty="0">
                <a:solidFill>
                  <a:srgbClr val="000000"/>
                </a:solidFill>
                <a:latin typeface="Roboto Bold"/>
              </a:rPr>
              <a:t>Personal spatial audio rendering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282B7D2-C9A3-2B6A-01C5-AA9DB59BE87E}"/>
              </a:ext>
            </a:extLst>
          </p:cNvPr>
          <p:cNvSpPr txBox="1"/>
          <p:nvPr/>
        </p:nvSpPr>
        <p:spPr>
          <a:xfrm>
            <a:off x="2219928" y="2147886"/>
            <a:ext cx="1599187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Photogrammetry Reconstruction </a:t>
            </a:r>
            <a:r>
              <a:rPr lang="en-US" sz="3200" dirty="0"/>
              <a:t>(PR) </a:t>
            </a:r>
            <a:r>
              <a:rPr lang="en-US" sz="3200" dirty="0">
                <a:sym typeface="Wingdings" pitchFamily="2" charset="2"/>
              </a:rPr>
              <a:t> Low resolution 3D head mesh  HRTFs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itchFamily="2" charset="2"/>
              </a:rPr>
              <a:t>Low number of pictures  Poor head mesh quality  </a:t>
            </a:r>
            <a:r>
              <a:rPr lang="en-US" sz="3200" b="1" dirty="0">
                <a:sym typeface="Wingdings" pitchFamily="2" charset="2"/>
              </a:rPr>
              <a:t>Public access limitation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ym typeface="Wingdings" pitchFamily="2" charset="2"/>
              </a:rPr>
              <a:t>Neural Network </a:t>
            </a:r>
            <a:r>
              <a:rPr lang="en-US" sz="3200" dirty="0">
                <a:sym typeface="Wingdings" pitchFamily="2" charset="2"/>
              </a:rPr>
              <a:t>(NN) From </a:t>
            </a:r>
            <a:r>
              <a:rPr lang="en-US" sz="3200" b="1" dirty="0">
                <a:sym typeface="Wingdings" pitchFamily="2" charset="2"/>
              </a:rPr>
              <a:t>sparse</a:t>
            </a:r>
            <a:r>
              <a:rPr lang="en-US" sz="3200" dirty="0">
                <a:sym typeface="Wingdings" pitchFamily="2" charset="2"/>
              </a:rPr>
              <a:t> photogrammetry data  </a:t>
            </a:r>
            <a:r>
              <a:rPr lang="en-US" sz="3200" b="1" dirty="0">
                <a:sym typeface="Wingdings" pitchFamily="2" charset="2"/>
              </a:rPr>
              <a:t>High resolution </a:t>
            </a:r>
            <a:r>
              <a:rPr lang="en-US" sz="3200" dirty="0">
                <a:sym typeface="Wingdings" pitchFamily="2" charset="2"/>
              </a:rPr>
              <a:t>head mesh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itchFamily="2" charset="2"/>
              </a:rPr>
              <a:t>NN High fidelity morphology representation  High fidelity individual spatial cues </a:t>
            </a:r>
            <a:r>
              <a:rPr lang="en-US" sz="3600" b="1" dirty="0">
                <a:sym typeface="Wingdings" pitchFamily="2" charset="2"/>
              </a:rPr>
              <a:t>?</a:t>
            </a:r>
            <a:r>
              <a:rPr lang="en-US" sz="2800" dirty="0">
                <a:sym typeface="Wingdings" pitchFamily="2" charset="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 descr="A collage of a person with his head in different directions&#10;&#10;AI-generated content may be incorrect.">
            <a:extLst>
              <a:ext uri="{FF2B5EF4-FFF2-40B4-BE49-F238E27FC236}">
                <a16:creationId xmlns:a16="http://schemas.microsoft.com/office/drawing/2014/main" id="{FE556F98-0D0F-B20A-B000-33E81C37C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8"/>
          <a:stretch>
            <a:fillRect/>
          </a:stretch>
        </p:blipFill>
        <p:spPr>
          <a:xfrm>
            <a:off x="5181600" y="5867389"/>
            <a:ext cx="9753600" cy="40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4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E9901-8EB1-8439-7F6A-A667A082D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955B01-E732-DBEE-1C0A-9AC36B82F560}"/>
              </a:ext>
            </a:extLst>
          </p:cNvPr>
          <p:cNvSpPr/>
          <p:nvPr/>
        </p:nvSpPr>
        <p:spPr>
          <a:xfrm>
            <a:off x="-5986140" y="1433478"/>
            <a:ext cx="7711719" cy="8229600"/>
          </a:xfrm>
          <a:custGeom>
            <a:avLst/>
            <a:gdLst/>
            <a:ahLst/>
            <a:cxnLst/>
            <a:rect l="l" t="t" r="r" b="b"/>
            <a:pathLst>
              <a:path w="7711719" h="8229600">
                <a:moveTo>
                  <a:pt x="0" y="0"/>
                </a:moveTo>
                <a:lnTo>
                  <a:pt x="7711719" y="0"/>
                </a:lnTo>
                <a:lnTo>
                  <a:pt x="77117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24742BB-B736-A81B-9DA8-4FE50FFB54F1}"/>
              </a:ext>
            </a:extLst>
          </p:cNvPr>
          <p:cNvSpPr txBox="1"/>
          <p:nvPr/>
        </p:nvSpPr>
        <p:spPr>
          <a:xfrm>
            <a:off x="2219928" y="299761"/>
            <a:ext cx="8219472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5315" dirty="0">
                <a:solidFill>
                  <a:srgbClr val="FF009D"/>
                </a:solidFill>
                <a:latin typeface="Roboto Mono Bold"/>
              </a:rPr>
              <a:t>Project Objectives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F22F8B7-995F-73E6-2928-23EE83B0FB9A}"/>
              </a:ext>
            </a:extLst>
          </p:cNvPr>
          <p:cNvSpPr txBox="1"/>
          <p:nvPr/>
        </p:nvSpPr>
        <p:spPr>
          <a:xfrm>
            <a:off x="2219928" y="1643062"/>
            <a:ext cx="15991872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Design and train </a:t>
            </a:r>
            <a:r>
              <a:rPr lang="en-US" sz="3200" b="1" dirty="0"/>
              <a:t>deep learning models</a:t>
            </a:r>
            <a:r>
              <a:rPr lang="en-US" sz="3200" dirty="0">
                <a:sym typeface="Wingdings" pitchFamily="2" charset="2"/>
              </a:rPr>
              <a:t> </a:t>
            </a:r>
            <a:r>
              <a:rPr lang="en-US" sz="3200" dirty="0"/>
              <a:t>capable of reconstructing high-resolution 3D head meshes from sparse photogrammetry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Data : image batches of varying sizes  : </a:t>
            </a:r>
            <a:r>
              <a:rPr lang="en-US" sz="3200" b="1" dirty="0"/>
              <a:t>3, 12, 36 and 72 </a:t>
            </a:r>
            <a:r>
              <a:rPr lang="en-US" sz="3200" dirty="0"/>
              <a:t>views </a:t>
            </a:r>
            <a:r>
              <a:rPr lang="en-US" sz="3200" dirty="0">
                <a:sym typeface="Wingdings" pitchFamily="2" charset="2"/>
              </a:rPr>
              <a:t>with corresponding </a:t>
            </a:r>
            <a:r>
              <a:rPr lang="en-US" sz="3200" b="1" dirty="0">
                <a:sym typeface="Wingdings" pitchFamily="2" charset="2"/>
              </a:rPr>
              <a:t>High-Resolution</a:t>
            </a:r>
            <a:r>
              <a:rPr lang="en-US" sz="3200" dirty="0">
                <a:sym typeface="Wingdings" pitchFamily="2" charset="2"/>
              </a:rPr>
              <a:t> 3D head scan of </a:t>
            </a:r>
            <a:r>
              <a:rPr lang="en-US" sz="3200" b="1" dirty="0">
                <a:sym typeface="Wingdings" pitchFamily="2" charset="2"/>
              </a:rPr>
              <a:t>300 subjects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Evaluate obtained </a:t>
            </a:r>
            <a:r>
              <a:rPr lang="en-US" sz="3200" b="1" dirty="0"/>
              <a:t>mesh quality</a:t>
            </a:r>
            <a:r>
              <a:rPr lang="en-US" sz="3200" dirty="0"/>
              <a:t> against ground truth data using </a:t>
            </a:r>
            <a:r>
              <a:rPr lang="en-US" sz="3200" b="1" dirty="0"/>
              <a:t>geometric similarity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Evaluate models </a:t>
            </a:r>
            <a:r>
              <a:rPr lang="en-US" sz="3200" b="1" dirty="0"/>
              <a:t>robustness</a:t>
            </a:r>
            <a:r>
              <a:rPr lang="en-US" sz="3200" dirty="0"/>
              <a:t> and </a:t>
            </a:r>
            <a:r>
              <a:rPr lang="en-US" sz="3200" b="1" dirty="0"/>
              <a:t>computational efficiency </a:t>
            </a:r>
            <a:r>
              <a:rPr lang="en-US" sz="3200" dirty="0"/>
              <a:t>across varying numbers of input views</a:t>
            </a:r>
            <a:r>
              <a:rPr lang="en-GB" sz="3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Demonstrate feasibility for wide public access to </a:t>
            </a:r>
            <a:r>
              <a:rPr lang="en-US" sz="3200" b="1" dirty="0"/>
              <a:t>individual HRTFs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Preparation of a scientific paper for a </a:t>
            </a:r>
            <a:r>
              <a:rPr lang="en-US" sz="3200" b="1" dirty="0"/>
              <a:t>journal publication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8731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EC253-0EEE-A36A-FE78-134E88A18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AA6EAA-3C90-3F12-9809-63FEC7DC2281}"/>
              </a:ext>
            </a:extLst>
          </p:cNvPr>
          <p:cNvSpPr/>
          <p:nvPr/>
        </p:nvSpPr>
        <p:spPr>
          <a:xfrm>
            <a:off x="-5986140" y="1433478"/>
            <a:ext cx="7711719" cy="8229600"/>
          </a:xfrm>
          <a:custGeom>
            <a:avLst/>
            <a:gdLst/>
            <a:ahLst/>
            <a:cxnLst/>
            <a:rect l="l" t="t" r="r" b="b"/>
            <a:pathLst>
              <a:path w="7711719" h="8229600">
                <a:moveTo>
                  <a:pt x="0" y="0"/>
                </a:moveTo>
                <a:lnTo>
                  <a:pt x="7711719" y="0"/>
                </a:lnTo>
                <a:lnTo>
                  <a:pt x="77117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5901B4F-4F7C-058E-ECE9-57FA9B22AE10}"/>
              </a:ext>
            </a:extLst>
          </p:cNvPr>
          <p:cNvSpPr txBox="1"/>
          <p:nvPr/>
        </p:nvSpPr>
        <p:spPr>
          <a:xfrm>
            <a:off x="2219928" y="299761"/>
            <a:ext cx="8067072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5315" dirty="0">
                <a:solidFill>
                  <a:srgbClr val="FF009D"/>
                </a:solidFill>
                <a:latin typeface="Roboto Mono Bold"/>
              </a:rPr>
              <a:t>Project Dataset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FE13139-0D56-D0A7-94DC-3CB65ADF191A}"/>
              </a:ext>
            </a:extLst>
          </p:cNvPr>
          <p:cNvSpPr txBox="1"/>
          <p:nvPr/>
        </p:nvSpPr>
        <p:spPr>
          <a:xfrm>
            <a:off x="2219928" y="1494604"/>
            <a:ext cx="5171472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699" dirty="0">
                <a:solidFill>
                  <a:srgbClr val="000000"/>
                </a:solidFill>
                <a:latin typeface="Roboto Bold"/>
              </a:rPr>
              <a:t>SONICOM Dataset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B8826AB-FCCF-AE93-374B-85E832A4574F}"/>
              </a:ext>
            </a:extLst>
          </p:cNvPr>
          <p:cNvSpPr txBox="1"/>
          <p:nvPr/>
        </p:nvSpPr>
        <p:spPr>
          <a:xfrm>
            <a:off x="2219928" y="2147887"/>
            <a:ext cx="540007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BE" sz="3200" b="1" dirty="0"/>
              <a:t>European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3200" dirty="0"/>
              <a:t>+- 300 subjects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3200" dirty="0"/>
              <a:t>HRTFs acoustic measurements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3200" b="1" dirty="0"/>
              <a:t>High Resolution 3D scans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3200" dirty="0"/>
              <a:t>Depth/</a:t>
            </a:r>
            <a:r>
              <a:rPr lang="nl-BE" sz="3200" b="1" dirty="0"/>
              <a:t>RGB photographs</a:t>
            </a:r>
          </a:p>
        </p:txBody>
      </p:sp>
      <p:pic>
        <p:nvPicPr>
          <p:cNvPr id="6" name="Picture 5" descr="A collage of different facial expressions&#10;&#10;Description automatically generated">
            <a:extLst>
              <a:ext uri="{FF2B5EF4-FFF2-40B4-BE49-F238E27FC236}">
                <a16:creationId xmlns:a16="http://schemas.microsoft.com/office/drawing/2014/main" id="{8CFE509B-9DD3-3BE1-F6CE-162215AA83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12302" r="9877" b="11087"/>
          <a:stretch/>
        </p:blipFill>
        <p:spPr>
          <a:xfrm>
            <a:off x="2438400" y="5589701"/>
            <a:ext cx="8404706" cy="415406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02CC6-4162-36BC-D05C-4BDD925CD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509" y="594567"/>
            <a:ext cx="7070541" cy="47148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F85215-9077-E083-A40B-01331B7D71E0}"/>
              </a:ext>
            </a:extLst>
          </p:cNvPr>
          <p:cNvGrpSpPr>
            <a:grpSpLocks noChangeAspect="1"/>
          </p:cNvGrpSpPr>
          <p:nvPr/>
        </p:nvGrpSpPr>
        <p:grpSpPr>
          <a:xfrm>
            <a:off x="11705551" y="5589700"/>
            <a:ext cx="5419408" cy="4073377"/>
            <a:chOff x="5814722" y="1728238"/>
            <a:chExt cx="5118590" cy="38472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439DDA-F793-5AD5-B104-E113EBA3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814722" y="1728238"/>
              <a:ext cx="2549566" cy="191217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FFFFDC-5F25-A6DC-2DDD-41BA6FA2C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0054" y="1734653"/>
              <a:ext cx="2549566" cy="191217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A23DC2-0659-EC01-ADF0-3AA38AA64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822606" y="3658804"/>
              <a:ext cx="2549566" cy="191217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670D96-07E6-1B33-94B5-2657442B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383746" y="3663338"/>
              <a:ext cx="2549566" cy="191217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val="191751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3107E-B3E9-E399-0EA6-593D3C24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6C289E-985E-C2EA-7B58-5ED18AC5B398}"/>
              </a:ext>
            </a:extLst>
          </p:cNvPr>
          <p:cNvSpPr/>
          <p:nvPr/>
        </p:nvSpPr>
        <p:spPr>
          <a:xfrm>
            <a:off x="-5986140" y="1433478"/>
            <a:ext cx="7711719" cy="8229600"/>
          </a:xfrm>
          <a:custGeom>
            <a:avLst/>
            <a:gdLst/>
            <a:ahLst/>
            <a:cxnLst/>
            <a:rect l="l" t="t" r="r" b="b"/>
            <a:pathLst>
              <a:path w="7711719" h="8229600">
                <a:moveTo>
                  <a:pt x="0" y="0"/>
                </a:moveTo>
                <a:lnTo>
                  <a:pt x="7711719" y="0"/>
                </a:lnTo>
                <a:lnTo>
                  <a:pt x="77117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A1F9178-6ED0-5733-EF88-B17DD99985DB}"/>
              </a:ext>
            </a:extLst>
          </p:cNvPr>
          <p:cNvSpPr txBox="1"/>
          <p:nvPr/>
        </p:nvSpPr>
        <p:spPr>
          <a:xfrm>
            <a:off x="2219928" y="299761"/>
            <a:ext cx="4028472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5315" dirty="0">
                <a:solidFill>
                  <a:srgbClr val="FF009D"/>
                </a:solidFill>
                <a:latin typeface="Roboto Mono Bold"/>
              </a:rPr>
              <a:t>Work Plan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DFE2629-7096-64BB-3722-C16CBE4FB2B0}"/>
              </a:ext>
            </a:extLst>
          </p:cNvPr>
          <p:cNvSpPr txBox="1"/>
          <p:nvPr/>
        </p:nvSpPr>
        <p:spPr>
          <a:xfrm>
            <a:off x="2219928" y="1460605"/>
            <a:ext cx="15458472" cy="7460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400" dirty="0">
                <a:solidFill>
                  <a:srgbClr val="000000"/>
                </a:solidFill>
                <a:latin typeface="Roboto Bold"/>
              </a:rPr>
              <a:t>WP1 – Dataset Setup:</a:t>
            </a:r>
            <a:endParaRPr lang="en-US" sz="2800" dirty="0">
              <a:solidFill>
                <a:srgbClr val="000000"/>
              </a:solidFill>
              <a:latin typeface="Roboto Bold"/>
            </a:endParaRP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Image batches </a:t>
            </a:r>
            <a:r>
              <a:rPr lang="en-US" sz="3200" dirty="0"/>
              <a:t>of photogrammetry data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Pre-processing on </a:t>
            </a:r>
            <a:r>
              <a:rPr lang="en-US" sz="3200" b="1" dirty="0"/>
              <a:t>3D Meshes </a:t>
            </a:r>
            <a:r>
              <a:rPr lang="en-US" sz="3200" dirty="0"/>
              <a:t>(Scale, rotation, centering)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Dataset assembly and split using </a:t>
            </a:r>
            <a:r>
              <a:rPr lang="en-US" sz="3200" b="1" dirty="0"/>
              <a:t>300 subjects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4483"/>
              </a:lnSpc>
            </a:pPr>
            <a:r>
              <a:rPr lang="en-US" sz="4400" dirty="0">
                <a:solidFill>
                  <a:srgbClr val="000000"/>
                </a:solidFill>
                <a:latin typeface="Roboto Bold"/>
              </a:rPr>
              <a:t>WP2 – Model architecture and Training: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Model </a:t>
            </a:r>
            <a:r>
              <a:rPr lang="en-US" sz="3200" b="1" dirty="0"/>
              <a:t>Design</a:t>
            </a:r>
            <a:r>
              <a:rPr lang="en-US" sz="3200" dirty="0"/>
              <a:t> (architecture, loss function, </a:t>
            </a:r>
            <a:r>
              <a:rPr lang="en-US" sz="3200" dirty="0" err="1"/>
              <a:t>optimiser</a:t>
            </a:r>
            <a:r>
              <a:rPr lang="en-US" sz="3200" dirty="0"/>
              <a:t>)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Models implementation and </a:t>
            </a:r>
            <a:r>
              <a:rPr lang="en-US" sz="3200" b="1" dirty="0"/>
              <a:t>training</a:t>
            </a:r>
            <a:r>
              <a:rPr lang="en-US" sz="3200" dirty="0"/>
              <a:t> (different batch sizes)</a:t>
            </a:r>
          </a:p>
          <a:p>
            <a:pPr lvl="1">
              <a:lnSpc>
                <a:spcPts val="4483"/>
              </a:lnSpc>
            </a:pPr>
            <a:endParaRPr lang="en-US" sz="32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4483"/>
              </a:lnSpc>
            </a:pPr>
            <a:r>
              <a:rPr lang="en-US" sz="4400" dirty="0">
                <a:solidFill>
                  <a:srgbClr val="000000"/>
                </a:solidFill>
                <a:latin typeface="Roboto Bold"/>
              </a:rPr>
              <a:t>WP3 – Evaluation and Iteration: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Quantitative</a:t>
            </a:r>
            <a:r>
              <a:rPr lang="en-US" sz="3200" dirty="0"/>
              <a:t> and </a:t>
            </a:r>
            <a:r>
              <a:rPr lang="en-US" sz="3200" b="1" dirty="0"/>
              <a:t>qualitative</a:t>
            </a:r>
            <a:r>
              <a:rPr lang="en-US" sz="3200" dirty="0"/>
              <a:t> evaluation 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Compare model </a:t>
            </a:r>
            <a:r>
              <a:rPr lang="en-US" sz="3200" b="1" dirty="0"/>
              <a:t>performances</a:t>
            </a:r>
            <a:r>
              <a:rPr lang="en-US" sz="3200" dirty="0"/>
              <a:t> on batch sizes 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Pipeline integration</a:t>
            </a:r>
            <a:r>
              <a:rPr lang="en-US" sz="3200" dirty="0"/>
              <a:t> &amp; tool assembly</a:t>
            </a:r>
          </a:p>
        </p:txBody>
      </p:sp>
    </p:spTree>
    <p:extLst>
      <p:ext uri="{BB962C8B-B14F-4D97-AF65-F5344CB8AC3E}">
        <p14:creationId xmlns:p14="http://schemas.microsoft.com/office/powerpoint/2010/main" val="329225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1AE9B-3E09-392D-9C68-70E0488FD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666884-1EAE-3C70-E344-3DB7AB9C7096}"/>
              </a:ext>
            </a:extLst>
          </p:cNvPr>
          <p:cNvSpPr/>
          <p:nvPr/>
        </p:nvSpPr>
        <p:spPr>
          <a:xfrm>
            <a:off x="-5986140" y="1433478"/>
            <a:ext cx="7711719" cy="8229600"/>
          </a:xfrm>
          <a:custGeom>
            <a:avLst/>
            <a:gdLst/>
            <a:ahLst/>
            <a:cxnLst/>
            <a:rect l="l" t="t" r="r" b="b"/>
            <a:pathLst>
              <a:path w="7711719" h="8229600">
                <a:moveTo>
                  <a:pt x="0" y="0"/>
                </a:moveTo>
                <a:lnTo>
                  <a:pt x="7711719" y="0"/>
                </a:lnTo>
                <a:lnTo>
                  <a:pt x="77117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F86B083-994B-1C35-9C1D-EF2E01FF15A5}"/>
              </a:ext>
            </a:extLst>
          </p:cNvPr>
          <p:cNvSpPr txBox="1"/>
          <p:nvPr/>
        </p:nvSpPr>
        <p:spPr>
          <a:xfrm>
            <a:off x="2219928" y="299761"/>
            <a:ext cx="6390672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5315" dirty="0">
                <a:solidFill>
                  <a:srgbClr val="FF009D"/>
                </a:solidFill>
                <a:latin typeface="Roboto Mono Bold"/>
              </a:rPr>
              <a:t>Team Members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A001921-4A53-3FFB-2A04-C2495CC137B6}"/>
              </a:ext>
            </a:extLst>
          </p:cNvPr>
          <p:cNvSpPr txBox="1"/>
          <p:nvPr/>
        </p:nvSpPr>
        <p:spPr>
          <a:xfrm>
            <a:off x="4038600" y="1790700"/>
            <a:ext cx="4714272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699" dirty="0">
                <a:solidFill>
                  <a:srgbClr val="000000"/>
                </a:solidFill>
                <a:latin typeface="Roboto Bold"/>
              </a:rPr>
              <a:t>Ludovic Pirard</a:t>
            </a:r>
            <a:endParaRPr lang="en-US" sz="3200" dirty="0">
              <a:solidFill>
                <a:srgbClr val="000000"/>
              </a:solidFill>
              <a:latin typeface="Roboto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97E85-AB3B-AC57-93BF-E4956CCB1998}"/>
              </a:ext>
            </a:extLst>
          </p:cNvPr>
          <p:cNvSpPr txBox="1"/>
          <p:nvPr/>
        </p:nvSpPr>
        <p:spPr>
          <a:xfrm>
            <a:off x="10210800" y="1790701"/>
            <a:ext cx="6172200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699" dirty="0">
                <a:solidFill>
                  <a:srgbClr val="000000"/>
                </a:solidFill>
                <a:latin typeface="Roboto Bold"/>
              </a:rPr>
              <a:t>Alexandre Philippon</a:t>
            </a:r>
            <a:endParaRPr lang="en-US" sz="3200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7" name="Picture 6" descr="A person in a suit smiling in front of a building&#10;&#10;AI-generated content may be incorrect.">
            <a:extLst>
              <a:ext uri="{FF2B5EF4-FFF2-40B4-BE49-F238E27FC236}">
                <a16:creationId xmlns:a16="http://schemas.microsoft.com/office/drawing/2014/main" id="{3A476CDB-9CD9-5015-C7B8-6C3D6C4D2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04071"/>
            <a:ext cx="5405136" cy="4416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3063B-261D-8597-44ED-3E8225628893}"/>
              </a:ext>
            </a:extLst>
          </p:cNvPr>
          <p:cNvSpPr txBox="1"/>
          <p:nvPr/>
        </p:nvSpPr>
        <p:spPr>
          <a:xfrm>
            <a:off x="6019800" y="7885671"/>
            <a:ext cx="11062859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699" dirty="0">
                <a:solidFill>
                  <a:srgbClr val="000000"/>
                </a:solidFill>
                <a:latin typeface="Roboto Bold"/>
              </a:rPr>
              <a:t>Looking for 5 researchers ! </a:t>
            </a:r>
            <a:endParaRPr lang="en-US" sz="3200" dirty="0">
              <a:solidFill>
                <a:srgbClr val="000000"/>
              </a:solidFill>
              <a:latin typeface="Roboto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926A1-757C-0F23-798E-9D09033F4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4610" y="2694702"/>
            <a:ext cx="3277516" cy="44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81AC-A8CB-C450-D7FA-BDC270A4B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12DF5F-DA57-0FC3-D6D8-A0F9EAD34684}"/>
              </a:ext>
            </a:extLst>
          </p:cNvPr>
          <p:cNvSpPr/>
          <p:nvPr/>
        </p:nvSpPr>
        <p:spPr>
          <a:xfrm>
            <a:off x="-5986140" y="1433478"/>
            <a:ext cx="7711719" cy="8229600"/>
          </a:xfrm>
          <a:custGeom>
            <a:avLst/>
            <a:gdLst/>
            <a:ahLst/>
            <a:cxnLst/>
            <a:rect l="l" t="t" r="r" b="b"/>
            <a:pathLst>
              <a:path w="7711719" h="8229600">
                <a:moveTo>
                  <a:pt x="0" y="0"/>
                </a:moveTo>
                <a:lnTo>
                  <a:pt x="7711719" y="0"/>
                </a:lnTo>
                <a:lnTo>
                  <a:pt x="77117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76EDD6E-6EF3-5523-A400-CA2CFAB01F15}"/>
              </a:ext>
            </a:extLst>
          </p:cNvPr>
          <p:cNvSpPr txBox="1"/>
          <p:nvPr/>
        </p:nvSpPr>
        <p:spPr>
          <a:xfrm>
            <a:off x="2219928" y="299761"/>
            <a:ext cx="15306072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41"/>
              </a:lnSpc>
            </a:pPr>
            <a:r>
              <a:rPr lang="en-US" sz="5315" dirty="0">
                <a:solidFill>
                  <a:srgbClr val="FF009D"/>
                </a:solidFill>
                <a:latin typeface="Roboto Mono Bold"/>
              </a:rPr>
              <a:t>Expertise Sought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5D3DA74-EAA9-7833-8677-834F02AF513B}"/>
              </a:ext>
            </a:extLst>
          </p:cNvPr>
          <p:cNvSpPr txBox="1"/>
          <p:nvPr/>
        </p:nvSpPr>
        <p:spPr>
          <a:xfrm>
            <a:off x="2219928" y="1444067"/>
            <a:ext cx="15458472" cy="10970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4400" dirty="0">
                <a:solidFill>
                  <a:srgbClr val="000000"/>
                </a:solidFill>
                <a:latin typeface="Roboto Bold"/>
              </a:rPr>
              <a:t>Data pre-processing and pipeline integration (1 researcher) </a:t>
            </a:r>
            <a:r>
              <a:rPr lang="en-US" sz="4699" dirty="0">
                <a:solidFill>
                  <a:srgbClr val="000000"/>
                </a:solidFill>
                <a:latin typeface="Roboto Bold"/>
              </a:rPr>
              <a:t>: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Python</a:t>
            </a:r>
            <a:r>
              <a:rPr lang="en-US" sz="3200" dirty="0"/>
              <a:t> skills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Mesh manipulation </a:t>
            </a:r>
            <a:r>
              <a:rPr lang="en-US" sz="3200" dirty="0"/>
              <a:t>(Python : </a:t>
            </a:r>
            <a:r>
              <a:rPr lang="en-US" sz="3200" b="1" dirty="0" err="1"/>
              <a:t>Trimesh</a:t>
            </a:r>
            <a:r>
              <a:rPr lang="en-US" sz="3200" dirty="0"/>
              <a:t>, Open3D, …) 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MeshLab, Blender</a:t>
            </a:r>
          </a:p>
          <a:p>
            <a:pPr lvl="1">
              <a:lnSpc>
                <a:spcPts val="4483"/>
              </a:lnSpc>
            </a:pPr>
            <a:endParaRPr lang="en-US" sz="32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4483"/>
              </a:lnSpc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Neural network design and training </a:t>
            </a:r>
            <a:r>
              <a:rPr lang="en-US" sz="4400" dirty="0">
                <a:solidFill>
                  <a:srgbClr val="000000"/>
                </a:solidFill>
                <a:latin typeface="Roboto Bold"/>
              </a:rPr>
              <a:t>(2 researchers)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 </a:t>
            </a:r>
            <a:r>
              <a:rPr kumimoji="0" lang="en-US" sz="46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: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CNN, </a:t>
            </a:r>
            <a:r>
              <a:rPr lang="en-US" sz="3200" dirty="0" err="1"/>
              <a:t>MeshCNN</a:t>
            </a:r>
            <a:r>
              <a:rPr lang="en-US" sz="3200" dirty="0"/>
              <a:t>, </a:t>
            </a:r>
            <a:r>
              <a:rPr lang="en-US" sz="3200" b="1" dirty="0"/>
              <a:t>Graph Neural Network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Supervised</a:t>
            </a:r>
            <a:r>
              <a:rPr lang="en-US" sz="3200" dirty="0"/>
              <a:t> / </a:t>
            </a:r>
            <a:r>
              <a:rPr lang="en-US" sz="3200" b="1" dirty="0"/>
              <a:t>Unsupervised</a:t>
            </a:r>
            <a:r>
              <a:rPr lang="en-US" sz="3200" dirty="0"/>
              <a:t> learning 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3D data </a:t>
            </a:r>
            <a:r>
              <a:rPr lang="en-US" sz="3200" dirty="0"/>
              <a:t>handling &amp; representation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4483"/>
              </a:lnSpc>
              <a:defRPr/>
            </a:pPr>
            <a:r>
              <a:rPr lang="en-US" sz="4400" dirty="0">
                <a:solidFill>
                  <a:srgbClr val="000000"/>
                </a:solidFill>
                <a:latin typeface="Roboto Bold"/>
              </a:rPr>
              <a:t>Evaluation metrics and validation (2 researchers) :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NN </a:t>
            </a:r>
            <a:r>
              <a:rPr lang="en-US" sz="3200" b="1" dirty="0"/>
              <a:t>Quantitative</a:t>
            </a:r>
            <a:r>
              <a:rPr lang="en-US" sz="3200" dirty="0"/>
              <a:t> and </a:t>
            </a:r>
            <a:r>
              <a:rPr lang="en-US" sz="3200" b="1" dirty="0"/>
              <a:t>qualitative</a:t>
            </a:r>
            <a:r>
              <a:rPr lang="en-US" sz="3200" dirty="0"/>
              <a:t> evaluation 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Structure similarity metrics </a:t>
            </a:r>
            <a:r>
              <a:rPr lang="en-US" sz="3200" dirty="0"/>
              <a:t>(Chamfer, </a:t>
            </a:r>
            <a:r>
              <a:rPr lang="en-US" sz="3200" dirty="0" err="1"/>
              <a:t>Hausdorff</a:t>
            </a:r>
            <a:r>
              <a:rPr lang="en-US" sz="3200" dirty="0"/>
              <a:t> distances, …)</a:t>
            </a: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rgbClr val="000000"/>
              </a:solidFill>
              <a:latin typeface="Roboto Bold"/>
            </a:endParaRPr>
          </a:p>
          <a:p>
            <a:pPr lvl="1">
              <a:lnSpc>
                <a:spcPts val="4483"/>
              </a:lnSpc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  <a:p>
            <a:pPr>
              <a:lnSpc>
                <a:spcPts val="4483"/>
              </a:lnSpc>
            </a:pPr>
            <a:endParaRPr lang="en-US" sz="3200" dirty="0">
              <a:solidFill>
                <a:srgbClr val="000000"/>
              </a:solidFill>
              <a:latin typeface="Roboto Bold"/>
            </a:endParaRPr>
          </a:p>
          <a:p>
            <a:pPr>
              <a:lnSpc>
                <a:spcPts val="4483"/>
              </a:lnSpc>
            </a:pPr>
            <a:endParaRPr lang="en-US" sz="3200" dirty="0">
              <a:solidFill>
                <a:srgbClr val="000000"/>
              </a:solidFill>
              <a:latin typeface="Roboto Bold"/>
            </a:endParaRP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endParaRPr lang="en-US" sz="4699" dirty="0">
              <a:solidFill>
                <a:srgbClr val="000000"/>
              </a:solidFill>
              <a:latin typeface="Roboto Bold"/>
            </a:endParaRPr>
          </a:p>
          <a:p>
            <a:pPr marL="1143000" lvl="1" indent="-685800">
              <a:lnSpc>
                <a:spcPts val="4483"/>
              </a:lnSpc>
              <a:buFont typeface="Arial" panose="020B0604020202020204" pitchFamily="34" charset="0"/>
              <a:buChar char="•"/>
            </a:pPr>
            <a:endParaRPr lang="en-US" sz="4699" dirty="0">
              <a:solidFill>
                <a:srgbClr val="000000"/>
              </a:solidFill>
              <a:latin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2763330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1D80ADF37ADF44973542380C3C41E4" ma:contentTypeVersion="17" ma:contentTypeDescription="Create a new document." ma:contentTypeScope="" ma:versionID="c96b7b8138f1c0c557553fa799bb8b9f">
  <xsd:schema xmlns:xsd="http://www.w3.org/2001/XMLSchema" xmlns:xs="http://www.w3.org/2001/XMLSchema" xmlns:p="http://schemas.microsoft.com/office/2006/metadata/properties" xmlns:ns2="e871556a-fa30-4205-9c84-525bf18ef980" xmlns:ns3="0058a729-3464-4b72-ae1f-e4b6d2a633fa" targetNamespace="http://schemas.microsoft.com/office/2006/metadata/properties" ma:root="true" ma:fieldsID="36f6d707fded0e7c048d7f9cf63746ea" ns2:_="" ns3:_="">
    <xsd:import namespace="e871556a-fa30-4205-9c84-525bf18ef980"/>
    <xsd:import namespace="0058a729-3464-4b72-ae1f-e4b6d2a63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1556a-fa30-4205-9c84-525bf18ef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e87909b-6f91-4c34-a78b-ec0d666c48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8a729-3464-4b72-ae1f-e4b6d2a63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ece7a1-1bab-4ee8-ab64-61f4546cd0f3}" ma:internalName="TaxCatchAll" ma:showField="CatchAllData" ma:web="0058a729-3464-4b72-ae1f-e4b6d2a63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58a729-3464-4b72-ae1f-e4b6d2a633fa" xsi:nil="true"/>
    <lcf76f155ced4ddcb4097134ff3c332f xmlns="e871556a-fa30-4205-9c84-525bf18ef98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FDF9EB-BB05-467A-8E03-57CD7F341C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71556a-fa30-4205-9c84-525bf18ef980"/>
    <ds:schemaRef ds:uri="0058a729-3464-4b72-ae1f-e4b6d2a633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0B2290-E421-4A1F-B30F-B252E5A1C7F8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0058a729-3464-4b72-ae1f-e4b6d2a633fa"/>
    <ds:schemaRef ds:uri="e871556a-fa30-4205-9c84-525bf18ef980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2A7F55-5B57-4CE5-AAFC-972EFFC1F7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437</Words>
  <Application>Microsoft Macintosh PowerPoint</Application>
  <PresentationFormat>Custom</PresentationFormat>
  <Paragraphs>87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Roboto Mono Bold</vt:lpstr>
      <vt:lpstr>Roboto Bold</vt:lpstr>
      <vt:lpstr>Roboto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template - TRAIL ​Summer workshop 23’</dc:title>
  <dc:creator>Luca La Fisca</dc:creator>
  <cp:lastModifiedBy>Pirard, Ludovic</cp:lastModifiedBy>
  <cp:revision>15</cp:revision>
  <dcterms:created xsi:type="dcterms:W3CDTF">2006-08-16T00:00:00Z</dcterms:created>
  <dcterms:modified xsi:type="dcterms:W3CDTF">2025-05-21T16:25:16Z</dcterms:modified>
  <dc:identifier>DAFqTqxsiNY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0x010100F01D80ADF37ADF44973542380C3C41E4</vt:lpwstr>
  </property>
  <property fmtid="{D5CDD505-2E9C-101B-9397-08002B2CF9AE}" pid="3" name="MediaServiceImageTags">
    <vt:lpwstr/>
  </property>
</Properties>
</file>