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4"/>
  </p:notesMasterIdLst>
  <p:sldIdLst>
    <p:sldId id="256" r:id="rId5"/>
    <p:sldId id="270" r:id="rId6"/>
    <p:sldId id="259" r:id="rId7"/>
    <p:sldId id="265" r:id="rId8"/>
    <p:sldId id="262" r:id="rId9"/>
    <p:sldId id="271" r:id="rId10"/>
    <p:sldId id="263" r:id="rId11"/>
    <p:sldId id="261" r:id="rId12"/>
    <p:sldId id="268" r:id="rId13"/>
  </p:sldIdLst>
  <p:sldSz cx="18288000" cy="10287000"/>
  <p:notesSz cx="6858000" cy="9144000"/>
  <p:embeddedFontLst>
    <p:embeddedFont>
      <p:font typeface="Roboto" panose="02000000000000000000" pitchFamily="2" charset="0"/>
      <p:regular r:id="rId15"/>
      <p:bold r:id="rId16"/>
      <p:italic r:id="rId17"/>
      <p:boldItalic r:id="rId18"/>
    </p:embeddedFont>
    <p:embeddedFont>
      <p:font typeface="Roboto Bold" panose="02000000000000000000" pitchFamily="2" charset="0"/>
      <p:bold r:id="rId19"/>
    </p:embeddedFont>
    <p:embeddedFont>
      <p:font typeface="Roboto Mono Bold" panose="00000009000000000000" pitchFamily="49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1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B97117-1ABD-69E2-5FFB-65D83746D8D4}" v="7" dt="2025-05-21T19:01:50.727"/>
    <p1510:client id="{BC45B14B-0714-167C-0A1E-1DDFE4BC55A9}" v="51" dt="2025-05-22T11:14:23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78493" autoAdjust="0"/>
  </p:normalViewPr>
  <p:slideViewPr>
    <p:cSldViewPr>
      <p:cViewPr varScale="1">
        <p:scale>
          <a:sx n="47" d="100"/>
          <a:sy n="47" d="100"/>
        </p:scale>
        <p:origin x="113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tilisateur invité" userId="S::urn:spo:anon#c0e84456058dc2b1f0e08bf2db9a141ec4583962bf956cd1b90adcee1126165a::" providerId="AD" clId="Web-{2FB97117-1ABD-69E2-5FFB-65D83746D8D4}"/>
    <pc:docChg chg="addSld delSld">
      <pc:chgData name="Utilisateur invité" userId="S::urn:spo:anon#c0e84456058dc2b1f0e08bf2db9a141ec4583962bf956cd1b90adcee1126165a::" providerId="AD" clId="Web-{2FB97117-1ABD-69E2-5FFB-65D83746D8D4}" dt="2025-05-21T19:01:50.727" v="6"/>
      <pc:docMkLst>
        <pc:docMk/>
      </pc:docMkLst>
      <pc:sldChg chg="add del">
        <pc:chgData name="Utilisateur invité" userId="S::urn:spo:anon#c0e84456058dc2b1f0e08bf2db9a141ec4583962bf956cd1b90adcee1126165a::" providerId="AD" clId="Web-{2FB97117-1ABD-69E2-5FFB-65D83746D8D4}" dt="2025-05-21T19:01:50.696" v="4"/>
        <pc:sldMkLst>
          <pc:docMk/>
          <pc:sldMk cId="3292255592" sldId="262"/>
        </pc:sldMkLst>
      </pc:sldChg>
      <pc:sldChg chg="add del">
        <pc:chgData name="Utilisateur invité" userId="S::urn:spo:anon#c0e84456058dc2b1f0e08bf2db9a141ec4583962bf956cd1b90adcee1126165a::" providerId="AD" clId="Web-{2FB97117-1ABD-69E2-5FFB-65D83746D8D4}" dt="2025-05-21T19:01:50.727" v="6"/>
        <pc:sldMkLst>
          <pc:docMk/>
          <pc:sldMk cId="2763330686" sldId="263"/>
        </pc:sldMkLst>
      </pc:sldChg>
      <pc:sldChg chg="add del">
        <pc:chgData name="Utilisateur invité" userId="S::urn:spo:anon#c0e84456058dc2b1f0e08bf2db9a141ec4583962bf956cd1b90adcee1126165a::" providerId="AD" clId="Web-{2FB97117-1ABD-69E2-5FFB-65D83746D8D4}" dt="2025-05-21T19:01:50.711" v="5"/>
        <pc:sldMkLst>
          <pc:docMk/>
          <pc:sldMk cId="860721673" sldId="271"/>
        </pc:sldMkLst>
      </pc:sldChg>
      <pc:sldChg chg="del">
        <pc:chgData name="Utilisateur invité" userId="S::urn:spo:anon#c0e84456058dc2b1f0e08bf2db9a141ec4583962bf956cd1b90adcee1126165a::" providerId="AD" clId="Web-{2FB97117-1ABD-69E2-5FFB-65D83746D8D4}" dt="2025-05-21T19:01:46.352" v="0"/>
        <pc:sldMkLst>
          <pc:docMk/>
          <pc:sldMk cId="1701592860" sldId="272"/>
        </pc:sldMkLst>
      </pc:sldChg>
    </pc:docChg>
  </pc:docChgLst>
  <pc:docChgLst>
    <pc:chgData name="Utilisateur invité" userId="S::urn:spo:anon#c0e84456058dc2b1f0e08bf2db9a141ec4583962bf956cd1b90adcee1126165a::" providerId="AD" clId="Web-{BC45B14B-0714-167C-0A1E-1DDFE4BC55A9}"/>
    <pc:docChg chg="addSld modSld">
      <pc:chgData name="Utilisateur invité" userId="S::urn:spo:anon#c0e84456058dc2b1f0e08bf2db9a141ec4583962bf956cd1b90adcee1126165a::" providerId="AD" clId="Web-{BC45B14B-0714-167C-0A1E-1DDFE4BC55A9}" dt="2025-05-22T11:14:23.746" v="25" actId="20577"/>
      <pc:docMkLst>
        <pc:docMk/>
      </pc:docMkLst>
      <pc:sldChg chg="add">
        <pc:chgData name="Utilisateur invité" userId="S::urn:spo:anon#c0e84456058dc2b1f0e08bf2db9a141ec4583962bf956cd1b90adcee1126165a::" providerId="AD" clId="Web-{BC45B14B-0714-167C-0A1E-1DDFE4BC55A9}" dt="2025-05-22T11:11:44.538" v="0"/>
        <pc:sldMkLst>
          <pc:docMk/>
          <pc:sldMk cId="3560846909" sldId="268"/>
        </pc:sldMkLst>
      </pc:sldChg>
      <pc:sldChg chg="modSp">
        <pc:chgData name="Utilisateur invité" userId="S::urn:spo:anon#c0e84456058dc2b1f0e08bf2db9a141ec4583962bf956cd1b90adcee1126165a::" providerId="AD" clId="Web-{BC45B14B-0714-167C-0A1E-1DDFE4BC55A9}" dt="2025-05-22T11:14:23.746" v="25" actId="20577"/>
        <pc:sldMkLst>
          <pc:docMk/>
          <pc:sldMk cId="2474856592" sldId="270"/>
        </pc:sldMkLst>
        <pc:spChg chg="mod">
          <ac:chgData name="Utilisateur invité" userId="S::urn:spo:anon#c0e84456058dc2b1f0e08bf2db9a141ec4583962bf956cd1b90adcee1126165a::" providerId="AD" clId="Web-{BC45B14B-0714-167C-0A1E-1DDFE4BC55A9}" dt="2025-05-22T11:14:23.746" v="25" actId="20577"/>
          <ac:spMkLst>
            <pc:docMk/>
            <pc:sldMk cId="2474856592" sldId="270"/>
            <ac:spMk id="4" creationId="{8B41FAB7-C7B5-C4B9-A46F-4C352AEBEBB0}"/>
          </ac:spMkLst>
        </pc:spChg>
      </pc:sldChg>
    </pc:docChg>
  </pc:docChgLst>
  <pc:docChgLst>
    <pc:chgData name="Luca LA FISCA" userId="9b1bd4c0-18d1-4f6c-9c9a-e44317ca4ec6" providerId="ADAL" clId="{7F258C4E-9A83-4091-92ED-22E07FE83341}"/>
    <pc:docChg chg="undo redo custSel addSld delSld modSld">
      <pc:chgData name="Luca LA FISCA" userId="9b1bd4c0-18d1-4f6c-9c9a-e44317ca4ec6" providerId="ADAL" clId="{7F258C4E-9A83-4091-92ED-22E07FE83341}" dt="2025-05-16T14:22:46.831" v="315" actId="20577"/>
      <pc:docMkLst>
        <pc:docMk/>
      </pc:docMkLst>
      <pc:sldChg chg="addSp delSp modSp mod">
        <pc:chgData name="Luca LA FISCA" userId="9b1bd4c0-18d1-4f6c-9c9a-e44317ca4ec6" providerId="ADAL" clId="{7F258C4E-9A83-4091-92ED-22E07FE83341}" dt="2025-05-12T17:15:02.033" v="57" actId="171"/>
        <pc:sldMkLst>
          <pc:docMk/>
          <pc:sldMk cId="0" sldId="256"/>
        </pc:sldMkLst>
        <pc:spChg chg="mod">
          <ac:chgData name="Luca LA FISCA" userId="9b1bd4c0-18d1-4f6c-9c9a-e44317ca4ec6" providerId="ADAL" clId="{7F258C4E-9A83-4091-92ED-22E07FE83341}" dt="2025-05-12T17:12:39.300" v="34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Luca LA FISCA" userId="9b1bd4c0-18d1-4f6c-9c9a-e44317ca4ec6" providerId="ADAL" clId="{7F258C4E-9A83-4091-92ED-22E07FE83341}" dt="2025-05-12T17:12:42.251" v="35"/>
          <ac:spMkLst>
            <pc:docMk/>
            <pc:sldMk cId="0" sldId="256"/>
            <ac:spMk id="5" creationId="{00000000-0000-0000-0000-000000000000}"/>
          </ac:spMkLst>
        </pc:spChg>
        <pc:spChg chg="add mod ord">
          <ac:chgData name="Luca LA FISCA" userId="9b1bd4c0-18d1-4f6c-9c9a-e44317ca4ec6" providerId="ADAL" clId="{7F258C4E-9A83-4091-92ED-22E07FE83341}" dt="2025-05-12T17:15:02.033" v="57" actId="171"/>
          <ac:spMkLst>
            <pc:docMk/>
            <pc:sldMk cId="0" sldId="256"/>
            <ac:spMk id="13" creationId="{EB526936-AFFD-8BF0-F67D-110DCD3D51A2}"/>
          </ac:spMkLst>
        </pc:spChg>
        <pc:picChg chg="add mod">
          <ac:chgData name="Luca LA FISCA" userId="9b1bd4c0-18d1-4f6c-9c9a-e44317ca4ec6" providerId="ADAL" clId="{7F258C4E-9A83-4091-92ED-22E07FE83341}" dt="2025-05-12T17:14:39.283" v="53" actId="1035"/>
          <ac:picMkLst>
            <pc:docMk/>
            <pc:sldMk cId="0" sldId="256"/>
            <ac:picMk id="7" creationId="{E1023EF3-1A3F-ABF0-EB70-865C249116DE}"/>
          </ac:picMkLst>
        </pc:picChg>
      </pc:sldChg>
      <pc:sldChg chg="modSp mod">
        <pc:chgData name="Luca LA FISCA" userId="9b1bd4c0-18d1-4f6c-9c9a-e44317ca4ec6" providerId="ADAL" clId="{7F258C4E-9A83-4091-92ED-22E07FE83341}" dt="2025-05-12T17:12:52.430" v="38"/>
        <pc:sldMkLst>
          <pc:docMk/>
          <pc:sldMk cId="0" sldId="257"/>
        </pc:sldMkLst>
        <pc:spChg chg="mod">
          <ac:chgData name="Luca LA FISCA" userId="9b1bd4c0-18d1-4f6c-9c9a-e44317ca4ec6" providerId="ADAL" clId="{7F258C4E-9A83-4091-92ED-22E07FE83341}" dt="2025-05-12T17:12:52.430" v="38"/>
          <ac:spMkLst>
            <pc:docMk/>
            <pc:sldMk cId="0" sldId="257"/>
            <ac:spMk id="13" creationId="{00000000-0000-0000-0000-000000000000}"/>
          </ac:spMkLst>
        </pc:spChg>
      </pc:sldChg>
      <pc:sldChg chg="del">
        <pc:chgData name="Luca LA FISCA" userId="9b1bd4c0-18d1-4f6c-9c9a-e44317ca4ec6" providerId="ADAL" clId="{7F258C4E-9A83-4091-92ED-22E07FE83341}" dt="2025-05-12T17:11:38.661" v="0" actId="47"/>
        <pc:sldMkLst>
          <pc:docMk/>
          <pc:sldMk cId="0" sldId="258"/>
        </pc:sldMkLst>
      </pc:sldChg>
      <pc:sldChg chg="modSp mod">
        <pc:chgData name="Luca LA FISCA" userId="9b1bd4c0-18d1-4f6c-9c9a-e44317ca4ec6" providerId="ADAL" clId="{7F258C4E-9A83-4091-92ED-22E07FE83341}" dt="2025-05-16T14:22:46.831" v="315" actId="20577"/>
        <pc:sldMkLst>
          <pc:docMk/>
          <pc:sldMk cId="0" sldId="259"/>
        </pc:sldMkLst>
        <pc:spChg chg="mod">
          <ac:chgData name="Luca LA FISCA" userId="9b1bd4c0-18d1-4f6c-9c9a-e44317ca4ec6" providerId="ADAL" clId="{7F258C4E-9A83-4091-92ED-22E07FE83341}" dt="2025-05-16T14:22:46.831" v="315" actId="20577"/>
          <ac:spMkLst>
            <pc:docMk/>
            <pc:sldMk cId="0" sldId="259"/>
            <ac:spMk id="5" creationId="{00000000-0000-0000-0000-000000000000}"/>
          </ac:spMkLst>
        </pc:spChg>
      </pc:sldChg>
      <pc:sldChg chg="del">
        <pc:chgData name="Luca LA FISCA" userId="9b1bd4c0-18d1-4f6c-9c9a-e44317ca4ec6" providerId="ADAL" clId="{7F258C4E-9A83-4091-92ED-22E07FE83341}" dt="2025-05-12T17:13:09.362" v="39" actId="47"/>
        <pc:sldMkLst>
          <pc:docMk/>
          <pc:sldMk cId="0" sldId="260"/>
        </pc:sldMkLst>
      </pc:sldChg>
      <pc:sldChg chg="addSp delSp modSp mod">
        <pc:chgData name="Luca LA FISCA" userId="9b1bd4c0-18d1-4f6c-9c9a-e44317ca4ec6" providerId="ADAL" clId="{7F258C4E-9A83-4091-92ED-22E07FE83341}" dt="2025-05-12T17:16:02.201" v="64" actId="1076"/>
        <pc:sldMkLst>
          <pc:docMk/>
          <pc:sldMk cId="0" sldId="261"/>
        </pc:sldMkLst>
        <pc:spChg chg="mod">
          <ac:chgData name="Luca LA FISCA" userId="9b1bd4c0-18d1-4f6c-9c9a-e44317ca4ec6" providerId="ADAL" clId="{7F258C4E-9A83-4091-92ED-22E07FE83341}" dt="2025-05-12T17:15:51.420" v="63" actId="1076"/>
          <ac:spMkLst>
            <pc:docMk/>
            <pc:sldMk cId="0" sldId="261"/>
            <ac:spMk id="2" creationId="{00000000-0000-0000-0000-000000000000}"/>
          </ac:spMkLst>
        </pc:spChg>
        <pc:spChg chg="mod">
          <ac:chgData name="Luca LA FISCA" userId="9b1bd4c0-18d1-4f6c-9c9a-e44317ca4ec6" providerId="ADAL" clId="{7F258C4E-9A83-4091-92ED-22E07FE83341}" dt="2025-05-12T17:12:21.402" v="14" actId="20577"/>
          <ac:spMkLst>
            <pc:docMk/>
            <pc:sldMk cId="0" sldId="261"/>
            <ac:spMk id="5" creationId="{00000000-0000-0000-0000-000000000000}"/>
          </ac:spMkLst>
        </pc:spChg>
        <pc:spChg chg="mod">
          <ac:chgData name="Luca LA FISCA" userId="9b1bd4c0-18d1-4f6c-9c9a-e44317ca4ec6" providerId="ADAL" clId="{7F258C4E-9A83-4091-92ED-22E07FE83341}" dt="2025-05-12T17:12:31.018" v="32" actId="20577"/>
          <ac:spMkLst>
            <pc:docMk/>
            <pc:sldMk cId="0" sldId="261"/>
            <ac:spMk id="9" creationId="{1FB15722-D6E3-3723-82E9-0E1953FCE563}"/>
          </ac:spMkLst>
        </pc:spChg>
        <pc:picChg chg="add mod">
          <ac:chgData name="Luca LA FISCA" userId="9b1bd4c0-18d1-4f6c-9c9a-e44317ca4ec6" providerId="ADAL" clId="{7F258C4E-9A83-4091-92ED-22E07FE83341}" dt="2025-05-12T17:16:02.201" v="64" actId="1076"/>
          <ac:picMkLst>
            <pc:docMk/>
            <pc:sldMk cId="0" sldId="261"/>
            <ac:picMk id="8" creationId="{EF003E2B-B403-B2B2-1F45-996D072CA38B}"/>
          </ac:picMkLst>
        </pc:picChg>
      </pc:sldChg>
      <pc:sldChg chg="delSp modSp add mod">
        <pc:chgData name="Luca LA FISCA" userId="9b1bd4c0-18d1-4f6c-9c9a-e44317ca4ec6" providerId="ADAL" clId="{7F258C4E-9A83-4091-92ED-22E07FE83341}" dt="2025-05-16T14:21:28.696" v="249" actId="255"/>
        <pc:sldMkLst>
          <pc:docMk/>
          <pc:sldMk cId="3292255592" sldId="262"/>
        </pc:sldMkLst>
        <pc:spChg chg="mod">
          <ac:chgData name="Luca LA FISCA" userId="9b1bd4c0-18d1-4f6c-9c9a-e44317ca4ec6" providerId="ADAL" clId="{7F258C4E-9A83-4091-92ED-22E07FE83341}" dt="2025-05-16T14:15:26.026" v="77" actId="14100"/>
          <ac:spMkLst>
            <pc:docMk/>
            <pc:sldMk cId="3292255592" sldId="262"/>
            <ac:spMk id="3" creationId="{FA1F9178-6ED0-5733-EF88-B17DD99985DB}"/>
          </ac:spMkLst>
        </pc:spChg>
        <pc:spChg chg="mod">
          <ac:chgData name="Luca LA FISCA" userId="9b1bd4c0-18d1-4f6c-9c9a-e44317ca4ec6" providerId="ADAL" clId="{7F258C4E-9A83-4091-92ED-22E07FE83341}" dt="2025-05-16T14:21:28.696" v="249" actId="255"/>
          <ac:spMkLst>
            <pc:docMk/>
            <pc:sldMk cId="3292255592" sldId="262"/>
            <ac:spMk id="4" creationId="{DDFE2629-7096-64BB-3722-C16CBE4FB2B0}"/>
          </ac:spMkLst>
        </pc:spChg>
        <pc:spChg chg="del">
          <ac:chgData name="Luca LA FISCA" userId="9b1bd4c0-18d1-4f6c-9c9a-e44317ca4ec6" providerId="ADAL" clId="{7F258C4E-9A83-4091-92ED-22E07FE83341}" dt="2025-05-16T14:15:39.331" v="81" actId="478"/>
          <ac:spMkLst>
            <pc:docMk/>
            <pc:sldMk cId="3292255592" sldId="262"/>
            <ac:spMk id="5" creationId="{3AECF287-E17C-F311-3680-0FE0A9AFA519}"/>
          </ac:spMkLst>
        </pc:spChg>
      </pc:sldChg>
      <pc:sldChg chg="modSp add mod">
        <pc:chgData name="Luca LA FISCA" userId="9b1bd4c0-18d1-4f6c-9c9a-e44317ca4ec6" providerId="ADAL" clId="{7F258C4E-9A83-4091-92ED-22E07FE83341}" dt="2025-05-16T14:22:22.996" v="300" actId="20577"/>
        <pc:sldMkLst>
          <pc:docMk/>
          <pc:sldMk cId="2763330686" sldId="263"/>
        </pc:sldMkLst>
        <pc:spChg chg="mod">
          <ac:chgData name="Luca LA FISCA" userId="9b1bd4c0-18d1-4f6c-9c9a-e44317ca4ec6" providerId="ADAL" clId="{7F258C4E-9A83-4091-92ED-22E07FE83341}" dt="2025-05-16T14:18:51.554" v="186" actId="20577"/>
          <ac:spMkLst>
            <pc:docMk/>
            <pc:sldMk cId="2763330686" sldId="263"/>
            <ac:spMk id="3" creationId="{B76EDD6E-6EF3-5523-A400-CA2CFAB01F15}"/>
          </ac:spMkLst>
        </pc:spChg>
        <pc:spChg chg="mod">
          <ac:chgData name="Luca LA FISCA" userId="9b1bd4c0-18d1-4f6c-9c9a-e44317ca4ec6" providerId="ADAL" clId="{7F258C4E-9A83-4091-92ED-22E07FE83341}" dt="2025-05-16T14:22:22.996" v="300" actId="20577"/>
          <ac:spMkLst>
            <pc:docMk/>
            <pc:sldMk cId="2763330686" sldId="263"/>
            <ac:spMk id="4" creationId="{55D3DA74-EAA9-7833-8677-834F02AF513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174DD-1316-4DC1-BA4F-834DF064BD71}" type="datetimeFigureOut">
              <a:rPr lang="fr-BE" smtClean="0"/>
              <a:t>22-05-25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CB90B-B419-48EE-9183-A164FE9348A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43449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OUR</a:t>
            </a:r>
          </a:p>
          <a:p>
            <a:endParaRPr lang="fr-FR" dirty="0"/>
          </a:p>
          <a:p>
            <a:r>
              <a:rPr lang="fr-FR" dirty="0"/>
              <a:t>A Human science </a:t>
            </a:r>
            <a:r>
              <a:rPr lang="fr-FR" dirty="0" err="1"/>
              <a:t>project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participation to </a:t>
            </a:r>
            <a:r>
              <a:rPr lang="fr-FR" dirty="0" err="1"/>
              <a:t>collect</a:t>
            </a:r>
            <a:r>
              <a:rPr lang="fr-FR" dirty="0"/>
              <a:t> data on the TRAIL Workshop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B90B-B419-48EE-9183-A164FE9348A0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02318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As </a:t>
            </a:r>
            <a:r>
              <a:rPr lang="fr-FR" dirty="0" err="1"/>
              <a:t>we</a:t>
            </a:r>
            <a:r>
              <a:rPr lang="fr-FR" dirty="0"/>
              <a:t> all know, AI has social and </a:t>
            </a:r>
            <a:r>
              <a:rPr lang="fr-FR" dirty="0" err="1"/>
              <a:t>sustainable</a:t>
            </a:r>
            <a:r>
              <a:rPr lang="fr-FR" dirty="0"/>
              <a:t> </a:t>
            </a:r>
            <a:r>
              <a:rPr lang="fr-FR" dirty="0" err="1"/>
              <a:t>risk</a:t>
            </a:r>
            <a:r>
              <a:rPr lang="fr-FR" dirty="0"/>
              <a:t>…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To </a:t>
            </a:r>
            <a:r>
              <a:rPr lang="fr-FR" dirty="0" err="1"/>
              <a:t>feed</a:t>
            </a:r>
            <a:r>
              <a:rPr lang="fr-FR" dirty="0"/>
              <a:t> the gap of the </a:t>
            </a:r>
            <a:r>
              <a:rPr lang="fr-FR" dirty="0" err="1"/>
              <a:t>literature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B90B-B419-48EE-9183-A164FE9348A0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44135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To </a:t>
            </a:r>
            <a:r>
              <a:rPr lang="fr-FR" dirty="0" err="1"/>
              <a:t>create</a:t>
            </a:r>
            <a:r>
              <a:rPr lang="fr-FR" dirty="0"/>
              <a:t> a new </a:t>
            </a:r>
            <a:r>
              <a:rPr lang="fr-FR" dirty="0" err="1"/>
              <a:t>methodology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scenario modeling to </a:t>
            </a:r>
            <a:r>
              <a:rPr lang="fr-FR" dirty="0" err="1"/>
              <a:t>predict</a:t>
            </a:r>
            <a:r>
              <a:rPr lang="fr-FR" dirty="0"/>
              <a:t> </a:t>
            </a:r>
            <a:r>
              <a:rPr lang="fr-FR" dirty="0" err="1"/>
              <a:t>those</a:t>
            </a:r>
            <a:r>
              <a:rPr lang="fr-FR" dirty="0"/>
              <a:t> </a:t>
            </a:r>
            <a:r>
              <a:rPr lang="fr-FR" dirty="0" err="1"/>
              <a:t>consequences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Sustainable</a:t>
            </a:r>
            <a:r>
              <a:rPr lang="fr-FR" dirty="0"/>
              <a:t> scenario modeling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B90B-B419-48EE-9183-A164FE9348A0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59282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 an </a:t>
            </a:r>
            <a:r>
              <a:rPr lang="fr-FR" dirty="0" err="1"/>
              <a:t>Integrative</a:t>
            </a:r>
            <a:r>
              <a:rPr lang="fr-FR" dirty="0"/>
              <a:t> and Holistique </a:t>
            </a:r>
            <a:r>
              <a:rPr lang="fr-FR" dirty="0" err="1"/>
              <a:t>way</a:t>
            </a:r>
            <a:endParaRPr lang="fr-FR" dirty="0"/>
          </a:p>
          <a:p>
            <a:r>
              <a:rPr lang="fr-FR" dirty="0" err="1"/>
              <a:t>Any</a:t>
            </a:r>
            <a:r>
              <a:rPr lang="fr-FR" dirty="0"/>
              <a:t> </a:t>
            </a:r>
            <a:r>
              <a:rPr lang="fr-FR" dirty="0" err="1"/>
              <a:t>volunteer</a:t>
            </a:r>
            <a:r>
              <a:rPr lang="fr-FR" dirty="0"/>
              <a:t> </a:t>
            </a:r>
            <a:r>
              <a:rPr lang="fr-FR" dirty="0" err="1"/>
              <a:t>projects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B90B-B419-48EE-9183-A164FE9348A0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14951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B90B-B419-48EE-9183-A164FE9348A0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50084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B90B-B419-48EE-9183-A164FE9348A0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76546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B90B-B419-48EE-9183-A164FE9348A0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58263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B90B-B419-48EE-9183-A164FE9348A0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32436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ts val="4483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participative approach to construct a methodology to assess long term risk of AI </a:t>
            </a:r>
            <a:r>
              <a:rPr lang="en-US" sz="12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projet</a:t>
            </a:r>
            <a:endParaRPr lang="en-US" sz="12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lnSpc>
                <a:spcPts val="4483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Answer the question :</a:t>
            </a:r>
          </a:p>
          <a:p>
            <a:pPr marL="514350" indent="-514350">
              <a:lnSpc>
                <a:spcPts val="4483"/>
              </a:lnSpc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Wat will be the items to ask good questions for sustainable methodology evaluation ?</a:t>
            </a:r>
          </a:p>
          <a:p>
            <a:pPr marL="514350" indent="-514350">
              <a:lnSpc>
                <a:spcPts val="4483"/>
              </a:lnSpc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will be the indicator to assess long term risk ?</a:t>
            </a:r>
          </a:p>
          <a:p>
            <a:pPr marL="514350" indent="-514350">
              <a:lnSpc>
                <a:spcPts val="4483"/>
              </a:lnSpc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methodology can be made to quickly scope and highlight AI application risk ?</a:t>
            </a:r>
          </a:p>
          <a:p>
            <a:pPr marL="514350" indent="-514350">
              <a:lnSpc>
                <a:spcPts val="4483"/>
              </a:lnSpc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scenario modeling items can be materialized into </a:t>
            </a:r>
            <a:r>
              <a:rPr lang="en-US" sz="12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sutainable</a:t>
            </a:r>
            <a:r>
              <a:rPr lang="en-US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and social metrics ? (</a:t>
            </a:r>
            <a:r>
              <a:rPr lang="en-US" sz="12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eg</a:t>
            </a:r>
            <a:r>
              <a:rPr lang="en-US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: Co2 analysis)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B90B-B419-48EE-9183-A164FE9348A0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2270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0" Type="http://schemas.openxmlformats.org/officeDocument/2006/relationships/image" Target="../media/image1.jpeg"/><Relationship Id="rId4" Type="http://schemas.openxmlformats.org/officeDocument/2006/relationships/tags" Target="../tags/tag4.xml"/><Relationship Id="rId9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3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tags" Target="../tags/tag18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23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5.xml"/><Relationship Id="rId10" Type="http://schemas.openxmlformats.org/officeDocument/2006/relationships/image" Target="../media/image7.png"/><Relationship Id="rId4" Type="http://schemas.openxmlformats.org/officeDocument/2006/relationships/tags" Target="../tags/tag24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tags" Target="../tags/tag28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>
            <p:custDataLst>
              <p:tags r:id="rId1"/>
            </p:custDataLst>
          </p:nvPr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6249" t="-12500" r="-6250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Freeform 3"/>
          <p:cNvSpPr/>
          <p:nvPr>
            <p:custDataLst>
              <p:tags r:id="rId2"/>
            </p:custDataLst>
          </p:nvPr>
        </p:nvSpPr>
        <p:spPr>
          <a:xfrm>
            <a:off x="1028700" y="1028700"/>
            <a:ext cx="5644264" cy="1890828"/>
          </a:xfrm>
          <a:custGeom>
            <a:avLst/>
            <a:gdLst/>
            <a:ahLst/>
            <a:cxnLst/>
            <a:rect l="l" t="t" r="r" b="b"/>
            <a:pathLst>
              <a:path w="5644264" h="1890828">
                <a:moveTo>
                  <a:pt x="0" y="0"/>
                </a:moveTo>
                <a:lnTo>
                  <a:pt x="5644264" y="0"/>
                </a:lnTo>
                <a:lnTo>
                  <a:pt x="5644264" y="1890828"/>
                </a:lnTo>
                <a:lnTo>
                  <a:pt x="0" y="189082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" name="TextBox 4"/>
          <p:cNvSpPr txBox="1"/>
          <p:nvPr>
            <p:custDataLst>
              <p:tags r:id="rId3"/>
            </p:custDataLst>
          </p:nvPr>
        </p:nvSpPr>
        <p:spPr>
          <a:xfrm>
            <a:off x="-723900" y="3472527"/>
            <a:ext cx="19735799" cy="17798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61"/>
              </a:lnSpc>
            </a:pPr>
            <a:r>
              <a:rPr lang="en-US" sz="5115" b="1" dirty="0">
                <a:solidFill>
                  <a:srgbClr val="FFFFFF"/>
                </a:solidFill>
                <a:latin typeface="Roboto"/>
              </a:rPr>
              <a:t>A hybrid method to assess artificial intelligence project’s sustainability with scenario modeling</a:t>
            </a:r>
          </a:p>
        </p:txBody>
      </p:sp>
      <p:sp>
        <p:nvSpPr>
          <p:cNvPr id="5" name="TextBox 5"/>
          <p:cNvSpPr txBox="1"/>
          <p:nvPr>
            <p:custDataLst>
              <p:tags r:id="rId4"/>
            </p:custDataLst>
          </p:nvPr>
        </p:nvSpPr>
        <p:spPr>
          <a:xfrm>
            <a:off x="7239000" y="1715374"/>
            <a:ext cx="11049000" cy="854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161"/>
              </a:lnSpc>
            </a:pPr>
            <a:r>
              <a:rPr lang="en-US" sz="5115" dirty="0">
                <a:solidFill>
                  <a:srgbClr val="FFFFFF"/>
                </a:solidFill>
                <a:latin typeface="Roboto Mono Bold"/>
              </a:rPr>
              <a:t>​Summer Workshop 25’ London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2BAA95BB-3EDE-2242-B0CA-3CB5C6F4813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497125" y="5143500"/>
            <a:ext cx="3527018" cy="806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61"/>
              </a:lnSpc>
            </a:pPr>
            <a:r>
              <a:rPr lang="en-US" sz="3600" dirty="0">
                <a:solidFill>
                  <a:srgbClr val="E52182"/>
                </a:solidFill>
                <a:latin typeface="Roboto"/>
              </a:rPr>
              <a:t>Project n° 12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526936-AFFD-8BF0-F67D-110DCD3D51A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0" y="8724900"/>
            <a:ext cx="18288000" cy="156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023EF3-1A3F-ABF0-EB70-865C249116D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74" y="8953500"/>
            <a:ext cx="16339452" cy="11111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C1D2E-0422-FE19-0F09-42A0A18B7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1A9157E-6883-5CD4-A1BD-F369E9689CA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5986140" y="1433478"/>
            <a:ext cx="7711719" cy="8229600"/>
          </a:xfrm>
          <a:custGeom>
            <a:avLst/>
            <a:gdLst/>
            <a:ahLst/>
            <a:cxnLst/>
            <a:rect l="l" t="t" r="r" b="b"/>
            <a:pathLst>
              <a:path w="7711719" h="8229600">
                <a:moveTo>
                  <a:pt x="0" y="0"/>
                </a:moveTo>
                <a:lnTo>
                  <a:pt x="7711719" y="0"/>
                </a:lnTo>
                <a:lnTo>
                  <a:pt x="771171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BDF5B1EC-A529-DF62-428B-B8C1D784CB4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219928" y="299761"/>
            <a:ext cx="15610872" cy="1828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441"/>
              </a:lnSpc>
            </a:pPr>
            <a:r>
              <a:rPr lang="en-US" sz="5315" dirty="0">
                <a:solidFill>
                  <a:srgbClr val="FF009D"/>
                </a:solidFill>
                <a:latin typeface="Roboto Mono Bold"/>
              </a:rPr>
              <a:t>How to assesses unpredictable social   and sustainable AI risk ?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B41FAB7-C7B5-C4B9-A46F-4C352AEBEBB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514600" y="2128531"/>
            <a:ext cx="14643718" cy="8802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BE" sz="44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Many</a:t>
            </a:r>
            <a:r>
              <a:rPr lang="fr-BE" sz="4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44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frameworks</a:t>
            </a:r>
            <a:r>
              <a:rPr lang="fr-BE" sz="4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for </a:t>
            </a:r>
            <a:r>
              <a:rPr lang="fr-BE" sz="44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evaluating</a:t>
            </a:r>
            <a:r>
              <a:rPr lang="fr-BE" sz="4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AI </a:t>
            </a:r>
            <a:r>
              <a:rPr lang="fr-BE" sz="44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risks</a:t>
            </a:r>
            <a:endParaRPr lang="fr-BE" sz="4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r-BE" sz="44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Ethical</a:t>
            </a:r>
            <a:r>
              <a:rPr lang="fr-BE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r>
              <a:rPr lang="fr-BE" sz="4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Bias</a:t>
            </a:r>
            <a:r>
              <a:rPr lang="fr-BE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fr-BE" sz="4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privacy</a:t>
            </a:r>
            <a:r>
              <a:rPr lang="fr-BE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fr-BE" sz="4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fairness</a:t>
            </a:r>
            <a:endParaRPr lang="fr-BE" sz="4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r-BE" sz="44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Sustainability</a:t>
            </a:r>
            <a:r>
              <a:rPr lang="fr-BE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r>
              <a:rPr lang="fr-BE" sz="4400" dirty="0"/>
              <a:t>CO</a:t>
            </a:r>
            <a:r>
              <a:rPr lang="fr-BE" sz="4400" baseline="-25000" dirty="0"/>
              <a:t>2</a:t>
            </a:r>
            <a:r>
              <a:rPr lang="fr-BE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4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footprint</a:t>
            </a:r>
            <a:r>
              <a:rPr lang="fr-BE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fr-BE" sz="4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energy</a:t>
            </a:r>
            <a:r>
              <a:rPr lang="fr-BE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4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consumption</a:t>
            </a:r>
            <a:endParaRPr lang="fr-BE" sz="4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r-BE" sz="44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Other</a:t>
            </a:r>
            <a:r>
              <a:rPr lang="fr-BE" sz="4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Perspectives</a:t>
            </a:r>
            <a:r>
              <a:rPr lang="fr-BE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r>
              <a:rPr lang="fr-BE" sz="4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Economic</a:t>
            </a:r>
            <a:r>
              <a:rPr lang="fr-BE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social, </a:t>
            </a:r>
            <a:r>
              <a:rPr lang="fr-BE" sz="4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legal</a:t>
            </a:r>
            <a:r>
              <a:rPr lang="fr-BE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impacts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fr-BE" sz="4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 algn="ctr"/>
            <a:r>
              <a:rPr lang="en-US" sz="4400" dirty="0">
                <a:solidFill>
                  <a:srgbClr val="E52182"/>
                </a:solidFill>
                <a:latin typeface="Roboto Mono Bold" panose="020B0604020202020204" charset="0"/>
                <a:ea typeface="Roboto Mono Bold" panose="020B0604020202020204" charset="0"/>
                <a:cs typeface="Roboto Black" panose="020F0502020204030204" pitchFamily="2" charset="0"/>
              </a:rPr>
              <a:t>But no framework captures the unpredictable impacts of AI</a:t>
            </a:r>
            <a:endParaRPr lang="fr-BE" sz="4400" dirty="0">
              <a:latin typeface="Roboto Mono Bold" panose="020B0604020202020204" charset="0"/>
              <a:ea typeface="Roboto Mono Bold" panose="020B0604020202020204" charset="0"/>
              <a:cs typeface="Roboto Black" panose="020F0502020204030204" pitchFamily="2" charset="0"/>
            </a:endParaRPr>
          </a:p>
          <a:p>
            <a:pPr>
              <a:buNone/>
            </a:pPr>
            <a:r>
              <a:rPr lang="en-US" sz="44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if...?</a:t>
            </a:r>
            <a:endParaRPr lang="en-US" sz="4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Your model </a:t>
            </a:r>
            <a:r>
              <a:rPr lang="en-US" sz="4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evolves</a:t>
            </a:r>
            <a:r>
              <a:rPr lang="en-US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 </a:t>
            </a:r>
            <a:r>
              <a:rPr lang="en-US" sz="4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unpredictable ways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>
                <a:latin typeface="Roboto"/>
                <a:ea typeface="Roboto"/>
                <a:cs typeface="Roboto"/>
              </a:rPr>
              <a:t>Triggers </a:t>
            </a:r>
            <a:r>
              <a:rPr lang="en-US" sz="4400" b="1" dirty="0">
                <a:latin typeface="Roboto"/>
                <a:ea typeface="Roboto"/>
                <a:cs typeface="Roboto"/>
              </a:rPr>
              <a:t>rebound effect, dual-use</a:t>
            </a:r>
            <a:endParaRPr lang="en-US" sz="4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>
                <a:latin typeface="Roboto"/>
                <a:ea typeface="Roboto"/>
                <a:cs typeface="Roboto"/>
              </a:rPr>
              <a:t>Has consequences on </a:t>
            </a:r>
            <a:r>
              <a:rPr lang="en-US" sz="4400" b="1" dirty="0">
                <a:latin typeface="Roboto"/>
                <a:ea typeface="Roboto"/>
                <a:cs typeface="Roboto"/>
              </a:rPr>
              <a:t>ethics</a:t>
            </a:r>
            <a:r>
              <a:rPr lang="en-US" sz="4400" dirty="0">
                <a:latin typeface="Roboto"/>
                <a:ea typeface="Roboto"/>
                <a:cs typeface="Roboto"/>
              </a:rPr>
              <a:t>, </a:t>
            </a:r>
            <a:r>
              <a:rPr lang="en-US" sz="4400" b="1" dirty="0">
                <a:latin typeface="Roboto"/>
                <a:ea typeface="Roboto"/>
                <a:cs typeface="Roboto"/>
              </a:rPr>
              <a:t>society, work, overconsumption, unexpected economic growth…</a:t>
            </a:r>
            <a:endParaRPr lang="en-US" sz="4400" dirty="0">
              <a:latin typeface="Roboto"/>
              <a:ea typeface="Roboto"/>
              <a:cs typeface="Roboto"/>
            </a:endParaRPr>
          </a:p>
          <a:p>
            <a:pPr algn="ctr"/>
            <a:endParaRPr lang="en-US" sz="44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856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>
            <p:custDataLst>
              <p:tags r:id="rId1"/>
            </p:custDataLst>
          </p:nvPr>
        </p:nvSpPr>
        <p:spPr>
          <a:xfrm>
            <a:off x="-5986140" y="1433478"/>
            <a:ext cx="7711719" cy="8229600"/>
          </a:xfrm>
          <a:custGeom>
            <a:avLst/>
            <a:gdLst/>
            <a:ahLst/>
            <a:cxnLst/>
            <a:rect l="l" t="t" r="r" b="b"/>
            <a:pathLst>
              <a:path w="7711719" h="8229600">
                <a:moveTo>
                  <a:pt x="0" y="0"/>
                </a:moveTo>
                <a:lnTo>
                  <a:pt x="7711719" y="0"/>
                </a:lnTo>
                <a:lnTo>
                  <a:pt x="771171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TextBox 3"/>
          <p:cNvSpPr txBox="1"/>
          <p:nvPr>
            <p:custDataLst>
              <p:tags r:id="rId2"/>
            </p:custDataLst>
          </p:nvPr>
        </p:nvSpPr>
        <p:spPr>
          <a:xfrm>
            <a:off x="2219928" y="299761"/>
            <a:ext cx="16068072" cy="879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441"/>
              </a:lnSpc>
            </a:pPr>
            <a:r>
              <a:rPr lang="en-US" sz="5315" dirty="0">
                <a:solidFill>
                  <a:srgbClr val="FF009D"/>
                </a:solidFill>
                <a:latin typeface="Roboto Mono Bold"/>
              </a:rPr>
              <a:t>Using Scenario Modeling to predict </a:t>
            </a:r>
          </a:p>
        </p:txBody>
      </p:sp>
      <p:sp>
        <p:nvSpPr>
          <p:cNvPr id="4" name="TextBox 4"/>
          <p:cNvSpPr txBox="1"/>
          <p:nvPr>
            <p:custDataLst>
              <p:tags r:id="rId3"/>
            </p:custDataLst>
          </p:nvPr>
        </p:nvSpPr>
        <p:spPr>
          <a:xfrm>
            <a:off x="2219928" y="1645468"/>
            <a:ext cx="15077472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3"/>
              </a:lnSpc>
            </a:pPr>
            <a:r>
              <a:rPr lang="en-US" sz="4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Sustainable Scenario Modeling is a method to evaluate environmental and social impacts when they are uncertain or difficult to anticipate</a:t>
            </a:r>
          </a:p>
        </p:txBody>
      </p:sp>
      <p:sp>
        <p:nvSpPr>
          <p:cNvPr id="5" name="TextBox 5"/>
          <p:cNvSpPr txBox="1"/>
          <p:nvPr>
            <p:custDataLst>
              <p:tags r:id="rId4"/>
            </p:custDataLst>
          </p:nvPr>
        </p:nvSpPr>
        <p:spPr>
          <a:xfrm>
            <a:off x="3124200" y="3907102"/>
            <a:ext cx="12486672" cy="10836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7"/>
              </a:lnSpc>
            </a:pPr>
            <a:r>
              <a:rPr lang="en-US" sz="4400" b="1" dirty="0">
                <a:solidFill>
                  <a:srgbClr val="E52182"/>
                </a:solidFill>
                <a:latin typeface="Roboto"/>
              </a:rPr>
              <a:t>What will happen? What could happen? And how can we achieve a given objective?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EADAD21-4AC3-27ED-0D42-93CC7FCB796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276045" y="5061801"/>
            <a:ext cx="9735909" cy="42201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55784-7095-F0DB-953D-87B3A955A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diagramme, Police&#10;&#10;Le contenu généré par l’IA peut être incorrect.">
            <a:extLst>
              <a:ext uri="{FF2B5EF4-FFF2-40B4-BE49-F238E27FC236}">
                <a16:creationId xmlns:a16="http://schemas.microsoft.com/office/drawing/2014/main" id="{0D9E8936-76B3-7178-A191-C8E08C25F74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35" y="3076858"/>
            <a:ext cx="16628554" cy="4942839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01F048DD-ADD7-34A1-6F5F-EBC942E8296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5986140" y="1433478"/>
            <a:ext cx="7711719" cy="8229600"/>
          </a:xfrm>
          <a:custGeom>
            <a:avLst/>
            <a:gdLst/>
            <a:ahLst/>
            <a:cxnLst/>
            <a:rect l="l" t="t" r="r" b="b"/>
            <a:pathLst>
              <a:path w="7711719" h="8229600">
                <a:moveTo>
                  <a:pt x="0" y="0"/>
                </a:moveTo>
                <a:lnTo>
                  <a:pt x="7711719" y="0"/>
                </a:lnTo>
                <a:lnTo>
                  <a:pt x="771171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BFC12967-1BBC-22F6-DC8A-65B5F5DA70E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219928" y="299761"/>
            <a:ext cx="16068072" cy="879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441"/>
              </a:lnSpc>
            </a:pPr>
            <a:r>
              <a:rPr lang="en-US" sz="5315" dirty="0">
                <a:solidFill>
                  <a:srgbClr val="FF009D"/>
                </a:solidFill>
                <a:latin typeface="Roboto Mono Bold"/>
              </a:rPr>
              <a:t>During the TRAIL Workshop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FC842CF-FA6C-57E7-2A48-36B58CC5E07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204688" y="1505460"/>
            <a:ext cx="15165395" cy="1087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7"/>
              </a:lnSpc>
            </a:pPr>
            <a:r>
              <a:rPr lang="en-US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this project, we will collect data on </a:t>
            </a:r>
            <a:r>
              <a:rPr lang="en-US" sz="4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Your project</a:t>
            </a:r>
            <a:r>
              <a:rPr lang="en-US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to construct our </a:t>
            </a:r>
            <a:r>
              <a:rPr lang="en-US" sz="4400" dirty="0">
                <a:solidFill>
                  <a:srgbClr val="E521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Sustainable AI Project Assessment Framework</a:t>
            </a:r>
            <a:endParaRPr lang="en-US" sz="4400" dirty="0">
              <a:solidFill>
                <a:srgbClr val="E52182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68015A90-2D22-9E70-0CE2-3AE222A5CF0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249515" y="8420100"/>
            <a:ext cx="15393995" cy="1086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3"/>
              </a:lnSpc>
            </a:pPr>
            <a:r>
              <a:rPr lang="en-US" sz="2400" i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Interview methodology and scenarios modeling creation during the TRAIL Workshop</a:t>
            </a:r>
          </a:p>
          <a:p>
            <a:pPr algn="ctr">
              <a:lnSpc>
                <a:spcPts val="4483"/>
              </a:lnSpc>
            </a:pPr>
            <a:r>
              <a:rPr lang="en-US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*See Fauré et al., 2017 :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Methods for assessing future scenarios from a sustainability perspective</a:t>
            </a:r>
            <a:r>
              <a:rPr lang="en-US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for a review</a:t>
            </a:r>
          </a:p>
        </p:txBody>
      </p:sp>
    </p:spTree>
    <p:extLst>
      <p:ext uri="{BB962C8B-B14F-4D97-AF65-F5344CB8AC3E}">
        <p14:creationId xmlns:p14="http://schemas.microsoft.com/office/powerpoint/2010/main" val="2459073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3107E-B3E9-E399-0EA6-593D3C24E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B6C289E-985E-C2EA-7B58-5ED18AC5B398}"/>
              </a:ext>
            </a:extLst>
          </p:cNvPr>
          <p:cNvSpPr/>
          <p:nvPr/>
        </p:nvSpPr>
        <p:spPr>
          <a:xfrm>
            <a:off x="-5986140" y="1433478"/>
            <a:ext cx="7711719" cy="8229600"/>
          </a:xfrm>
          <a:custGeom>
            <a:avLst/>
            <a:gdLst/>
            <a:ahLst/>
            <a:cxnLst/>
            <a:rect l="l" t="t" r="r" b="b"/>
            <a:pathLst>
              <a:path w="7711719" h="8229600">
                <a:moveTo>
                  <a:pt x="0" y="0"/>
                </a:moveTo>
                <a:lnTo>
                  <a:pt x="7711719" y="0"/>
                </a:lnTo>
                <a:lnTo>
                  <a:pt x="771171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A1F9178-6ED0-5733-EF88-B17DD99985DB}"/>
              </a:ext>
            </a:extLst>
          </p:cNvPr>
          <p:cNvSpPr txBox="1"/>
          <p:nvPr/>
        </p:nvSpPr>
        <p:spPr>
          <a:xfrm>
            <a:off x="2219928" y="299761"/>
            <a:ext cx="4028472" cy="879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441"/>
              </a:lnSpc>
            </a:pPr>
            <a:r>
              <a:rPr lang="en-US" sz="5315" dirty="0">
                <a:solidFill>
                  <a:srgbClr val="FF009D"/>
                </a:solidFill>
                <a:latin typeface="Roboto Mono Bold"/>
              </a:rPr>
              <a:t>Work Plan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DFE2629-7096-64BB-3722-C16CBE4FB2B0}"/>
              </a:ext>
            </a:extLst>
          </p:cNvPr>
          <p:cNvSpPr txBox="1"/>
          <p:nvPr/>
        </p:nvSpPr>
        <p:spPr>
          <a:xfrm>
            <a:off x="2219928" y="2683712"/>
            <a:ext cx="15458472" cy="57291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83"/>
              </a:lnSpc>
            </a:pPr>
            <a:r>
              <a:rPr lang="en-US" sz="4699" dirty="0">
                <a:solidFill>
                  <a:srgbClr val="000000"/>
                </a:solidFill>
                <a:latin typeface="Roboto Bold"/>
              </a:rPr>
              <a:t>WP1 - Data Collection</a:t>
            </a: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Bold"/>
              </a:rPr>
              <a:t>Conduct qualitative and quantitative interviews with project teams </a:t>
            </a:r>
            <a:r>
              <a:rPr lang="en-US" sz="3200" b="1" u="sng" dirty="0">
                <a:solidFill>
                  <a:srgbClr val="000000"/>
                </a:solidFill>
                <a:latin typeface="Roboto Bold"/>
              </a:rPr>
              <a:t>from day one:</a:t>
            </a:r>
          </a:p>
          <a:p>
            <a:pPr marL="1600200" lvl="2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Bold"/>
              </a:rPr>
              <a:t>Define preliminary assessment criteria and AI specific applicability:</a:t>
            </a:r>
          </a:p>
          <a:p>
            <a:pPr marL="2057400" lvl="3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Bold"/>
              </a:rPr>
              <a:t>S-LCA: social conditions, ethical issues, stakeholder roles</a:t>
            </a:r>
          </a:p>
          <a:p>
            <a:pPr marL="2057400" lvl="3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Bold"/>
              </a:rPr>
              <a:t>LCA/SLCA: materials, energy use, emissions (if applicable)</a:t>
            </a:r>
          </a:p>
          <a:p>
            <a:pPr marL="1600200" lvl="2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Bold"/>
              </a:rPr>
              <a:t>Apply a Learning Coalition approach (</a:t>
            </a:r>
            <a:r>
              <a:rPr lang="fr-FR" sz="3200" dirty="0">
                <a:solidFill>
                  <a:srgbClr val="000000"/>
                </a:solidFill>
                <a:latin typeface="Roboto Bold"/>
              </a:rPr>
              <a:t>Jacquemin, A., Macq, B., &amp; </a:t>
            </a:r>
            <a:r>
              <a:rPr lang="fr-FR" sz="3200" dirty="0" err="1">
                <a:solidFill>
                  <a:srgbClr val="000000"/>
                </a:solidFill>
                <a:latin typeface="Roboto Bold"/>
              </a:rPr>
              <a:t>Vandenbulcke</a:t>
            </a:r>
            <a:r>
              <a:rPr lang="fr-FR" sz="3200" dirty="0">
                <a:solidFill>
                  <a:srgbClr val="000000"/>
                </a:solidFill>
                <a:latin typeface="Roboto Bold"/>
              </a:rPr>
              <a:t>, V., 2023 )</a:t>
            </a:r>
            <a:r>
              <a:rPr lang="en-US" sz="3200" dirty="0">
                <a:solidFill>
                  <a:srgbClr val="000000"/>
                </a:solidFill>
                <a:latin typeface="Roboto Bold"/>
              </a:rPr>
              <a:t>to foster shared reflection and co-construction of assessment indicators</a:t>
            </a: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3292255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DE9C1-93E7-B871-3642-BEDB36392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C6C03B8-E12F-EEE0-6ACB-F74E90BC7D74}"/>
              </a:ext>
            </a:extLst>
          </p:cNvPr>
          <p:cNvSpPr/>
          <p:nvPr/>
        </p:nvSpPr>
        <p:spPr>
          <a:xfrm>
            <a:off x="-5986140" y="1433478"/>
            <a:ext cx="7711719" cy="8229600"/>
          </a:xfrm>
          <a:custGeom>
            <a:avLst/>
            <a:gdLst/>
            <a:ahLst/>
            <a:cxnLst/>
            <a:rect l="l" t="t" r="r" b="b"/>
            <a:pathLst>
              <a:path w="7711719" h="8229600">
                <a:moveTo>
                  <a:pt x="0" y="0"/>
                </a:moveTo>
                <a:lnTo>
                  <a:pt x="7711719" y="0"/>
                </a:lnTo>
                <a:lnTo>
                  <a:pt x="771171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51BD27C-2B18-E843-7239-501FDF8C48BA}"/>
              </a:ext>
            </a:extLst>
          </p:cNvPr>
          <p:cNvSpPr txBox="1"/>
          <p:nvPr/>
        </p:nvSpPr>
        <p:spPr>
          <a:xfrm>
            <a:off x="2219928" y="299761"/>
            <a:ext cx="4028472" cy="879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441"/>
              </a:lnSpc>
            </a:pPr>
            <a:r>
              <a:rPr lang="en-US" sz="5315" dirty="0">
                <a:solidFill>
                  <a:srgbClr val="FF009D"/>
                </a:solidFill>
                <a:latin typeface="Roboto Mono Bold"/>
              </a:rPr>
              <a:t>Work Plan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D747B62-4EDA-02AD-9F10-236B2EA0036B}"/>
              </a:ext>
            </a:extLst>
          </p:cNvPr>
          <p:cNvSpPr txBox="1"/>
          <p:nvPr/>
        </p:nvSpPr>
        <p:spPr>
          <a:xfrm>
            <a:off x="2242340" y="2395171"/>
            <a:ext cx="15458472" cy="6306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83"/>
              </a:lnSpc>
            </a:pPr>
            <a:r>
              <a:rPr lang="en-US" sz="4699" dirty="0">
                <a:solidFill>
                  <a:srgbClr val="000000"/>
                </a:solidFill>
                <a:latin typeface="Roboto Bold"/>
              </a:rPr>
              <a:t>WP2 - Framework Development</a:t>
            </a:r>
          </a:p>
          <a:p>
            <a:pPr marL="1143000" lvl="1" indent="-685800" algn="just">
              <a:lnSpc>
                <a:spcPts val="448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Bold"/>
              </a:rPr>
              <a:t>Draft a simplified procedural framework for applying scenario modeling</a:t>
            </a:r>
          </a:p>
          <a:p>
            <a:pPr marL="1143000" lvl="1" indent="-685800" algn="just">
              <a:lnSpc>
                <a:spcPts val="448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Bold"/>
              </a:rPr>
              <a:t>Integrate technical, ethical, and social dimensions</a:t>
            </a:r>
          </a:p>
          <a:p>
            <a:pPr marL="1143000" lvl="1" indent="-685800" algn="just">
              <a:lnSpc>
                <a:spcPts val="448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Bold"/>
              </a:rPr>
              <a:t>Explore potential for automated scenario modeling in AI development</a:t>
            </a:r>
          </a:p>
          <a:p>
            <a:pPr lvl="1" algn="just">
              <a:lnSpc>
                <a:spcPts val="4483"/>
              </a:lnSpc>
            </a:pPr>
            <a:endParaRPr lang="en-US" sz="4699" dirty="0">
              <a:solidFill>
                <a:srgbClr val="000000"/>
              </a:solidFill>
              <a:latin typeface="Roboto Bold"/>
            </a:endParaRPr>
          </a:p>
          <a:p>
            <a:pPr algn="just">
              <a:lnSpc>
                <a:spcPts val="4483"/>
              </a:lnSpc>
            </a:pPr>
            <a:r>
              <a:rPr lang="en-US" sz="4699" dirty="0">
                <a:solidFill>
                  <a:srgbClr val="000000"/>
                </a:solidFill>
                <a:latin typeface="Roboto Bold"/>
              </a:rPr>
              <a:t>WP3 - Synthesis &amp; Reporting</a:t>
            </a:r>
          </a:p>
          <a:p>
            <a:pPr marL="1600200" lvl="2" indent="-685800" algn="just">
              <a:lnSpc>
                <a:spcPts val="448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Bold"/>
              </a:rPr>
              <a:t>Conceptual findings</a:t>
            </a:r>
          </a:p>
          <a:p>
            <a:pPr marL="1600200" lvl="2" indent="-685800" algn="just">
              <a:lnSpc>
                <a:spcPts val="448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Bold"/>
              </a:rPr>
              <a:t>Method comparison</a:t>
            </a:r>
          </a:p>
          <a:p>
            <a:pPr marL="1600200" lvl="2" indent="-685800" algn="just">
              <a:lnSpc>
                <a:spcPts val="448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Bold"/>
              </a:rPr>
              <a:t>Future research axes</a:t>
            </a:r>
          </a:p>
          <a:p>
            <a:pPr marL="1600200" lvl="2" indent="-685800" algn="just">
              <a:lnSpc>
                <a:spcPts val="448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Bold"/>
              </a:rPr>
              <a:t>Prototype framework for AI sustainability assessment</a:t>
            </a: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860721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081AC-A8CB-C450-D7FA-BDC270A4B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012DF5F-DA57-0FC3-D6D8-A0F9EAD34684}"/>
              </a:ext>
            </a:extLst>
          </p:cNvPr>
          <p:cNvSpPr/>
          <p:nvPr/>
        </p:nvSpPr>
        <p:spPr>
          <a:xfrm>
            <a:off x="-5986140" y="1433478"/>
            <a:ext cx="7711719" cy="8229600"/>
          </a:xfrm>
          <a:custGeom>
            <a:avLst/>
            <a:gdLst/>
            <a:ahLst/>
            <a:cxnLst/>
            <a:rect l="l" t="t" r="r" b="b"/>
            <a:pathLst>
              <a:path w="7711719" h="8229600">
                <a:moveTo>
                  <a:pt x="0" y="0"/>
                </a:moveTo>
                <a:lnTo>
                  <a:pt x="7711719" y="0"/>
                </a:lnTo>
                <a:lnTo>
                  <a:pt x="771171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B76EDD6E-6EF3-5523-A400-CA2CFAB01F15}"/>
              </a:ext>
            </a:extLst>
          </p:cNvPr>
          <p:cNvSpPr txBox="1"/>
          <p:nvPr/>
        </p:nvSpPr>
        <p:spPr>
          <a:xfrm>
            <a:off x="2219928" y="299761"/>
            <a:ext cx="15306072" cy="879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441"/>
              </a:lnSpc>
            </a:pPr>
            <a:r>
              <a:rPr lang="en-US" sz="5315" dirty="0">
                <a:solidFill>
                  <a:srgbClr val="FF009D"/>
                </a:solidFill>
                <a:latin typeface="Roboto Mono Bold"/>
              </a:rPr>
              <a:t>Expertise Sought 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5D3DA74-EAA9-7833-8677-834F02AF513B}"/>
              </a:ext>
            </a:extLst>
          </p:cNvPr>
          <p:cNvSpPr txBox="1"/>
          <p:nvPr/>
        </p:nvSpPr>
        <p:spPr>
          <a:xfrm>
            <a:off x="2219928" y="1433478"/>
            <a:ext cx="15458472" cy="11548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3"/>
              </a:lnSpc>
            </a:pPr>
            <a:r>
              <a:rPr lang="en-US" sz="4200" dirty="0">
                <a:solidFill>
                  <a:srgbClr val="000000"/>
                </a:solidFill>
                <a:latin typeface="Roboto Bold"/>
              </a:rPr>
              <a:t>Methodological Innovation:</a:t>
            </a: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Bold"/>
              </a:rPr>
              <a:t>Critical comparison and adaptation of assessment methods (SIA, S-LCA, SLCA, and IOA) </a:t>
            </a: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Bold"/>
              </a:rPr>
              <a:t>Design of a standardized, AI-adapted sustainability framework</a:t>
            </a: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Bold"/>
              </a:rPr>
              <a:t>Application of S-LCA to real-world AI use cases</a:t>
            </a:r>
          </a:p>
          <a:p>
            <a:pPr lvl="1">
              <a:lnSpc>
                <a:spcPts val="4483"/>
              </a:lnSpc>
            </a:pPr>
            <a:endParaRPr lang="en-US" sz="3200" dirty="0">
              <a:solidFill>
                <a:srgbClr val="000000"/>
              </a:solidFill>
              <a:latin typeface="Roboto Bold"/>
            </a:endParaRPr>
          </a:p>
          <a:p>
            <a:pPr>
              <a:lnSpc>
                <a:spcPts val="4483"/>
              </a:lnSpc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Scenario-Based Sustainability Modeling:</a:t>
            </a:r>
          </a:p>
          <a:p>
            <a:pPr marL="1143000" marR="0" lvl="1" indent="-685800" algn="l" defTabSz="914400" rtl="0" eaLnBrk="1" fontAlgn="auto" latinLnBrk="0" hangingPunct="1">
              <a:lnSpc>
                <a:spcPts val="448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Development of exploratory scenario models</a:t>
            </a:r>
          </a:p>
          <a:p>
            <a:pPr marL="1143000" marR="0" lvl="1" indent="-685800" algn="l" defTabSz="914400" rtl="0" eaLnBrk="1" fontAlgn="auto" latinLnBrk="0" hangingPunct="1">
              <a:lnSpc>
                <a:spcPts val="448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Integration of technical, ethical, and social dimensions</a:t>
            </a:r>
          </a:p>
          <a:p>
            <a:pPr marL="1143000" marR="0" lvl="1" indent="-685800" algn="l" defTabSz="914400" rtl="0" eaLnBrk="1" fontAlgn="auto" latinLnBrk="0" hangingPunct="1">
              <a:lnSpc>
                <a:spcPts val="448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Analysis of rebound effects and long-term sustainability trajectories</a:t>
            </a:r>
          </a:p>
          <a:p>
            <a:pPr marL="1143000" marR="0" lvl="1" indent="-685800" algn="l" defTabSz="914400" rtl="0" eaLnBrk="1" fontAlgn="auto" latinLnBrk="0" hangingPunct="1">
              <a:lnSpc>
                <a:spcPts val="448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Stakeholder mapping and social risk identification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Bold"/>
              <a:ea typeface="+mn-ea"/>
              <a:cs typeface="+mn-cs"/>
            </a:endParaRPr>
          </a:p>
          <a:p>
            <a:pPr lvl="1">
              <a:lnSpc>
                <a:spcPts val="4483"/>
              </a:lnSpc>
              <a:defRPr/>
            </a:pPr>
            <a:endParaRPr lang="en-US" sz="3200" dirty="0">
              <a:solidFill>
                <a:srgbClr val="000000"/>
              </a:solidFill>
              <a:latin typeface="Roboto Bold"/>
            </a:endParaRPr>
          </a:p>
          <a:p>
            <a:pPr marL="0" lvl="1">
              <a:lnSpc>
                <a:spcPts val="4483"/>
              </a:lnSpc>
              <a:defRPr/>
            </a:pPr>
            <a:r>
              <a:rPr lang="en-US" sz="4200" dirty="0">
                <a:solidFill>
                  <a:srgbClr val="000000"/>
                </a:solidFill>
                <a:latin typeface="Roboto Bold"/>
              </a:rPr>
              <a:t>Scientific Knowledge Production:</a:t>
            </a:r>
          </a:p>
          <a:p>
            <a:pPr marL="914400" lvl="1" indent="-457200">
              <a:lnSpc>
                <a:spcPts val="4483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Roboto Bold"/>
              </a:rPr>
              <a:t>Identification of epistemological and methodological gaps</a:t>
            </a:r>
          </a:p>
          <a:p>
            <a:pPr marL="914400" lvl="1" indent="-457200">
              <a:lnSpc>
                <a:spcPts val="4483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Roboto Bold"/>
              </a:rPr>
              <a:t>Formulation of future research directions in AI sustainability</a:t>
            </a:r>
          </a:p>
          <a:p>
            <a:pPr lvl="1">
              <a:lnSpc>
                <a:spcPts val="4483"/>
              </a:lnSpc>
              <a:defRPr/>
            </a:pPr>
            <a:endParaRPr lang="en-US" sz="3200" dirty="0">
              <a:solidFill>
                <a:srgbClr val="000000"/>
              </a:solidFill>
              <a:latin typeface="Roboto Bold"/>
            </a:endParaRP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rgbClr val="000000"/>
              </a:solidFill>
              <a:latin typeface="Roboto Bold"/>
            </a:endParaRPr>
          </a:p>
          <a:p>
            <a:pPr lvl="1">
              <a:lnSpc>
                <a:spcPts val="4483"/>
              </a:lnSpc>
              <a:defRPr/>
            </a:pPr>
            <a:endParaRPr lang="en-US" sz="3200" dirty="0">
              <a:solidFill>
                <a:srgbClr val="000000"/>
              </a:solidFill>
              <a:latin typeface="Roboto Bold"/>
            </a:endParaRP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endParaRPr lang="en-US" sz="4699" dirty="0">
              <a:solidFill>
                <a:srgbClr val="000000"/>
              </a:solidFill>
              <a:latin typeface="Roboto Bold"/>
            </a:endParaRP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endParaRPr lang="en-US" sz="4699" dirty="0">
              <a:solidFill>
                <a:srgbClr val="000000"/>
              </a:solidFill>
              <a:latin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2763330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>
            <p:custDataLst>
              <p:tags r:id="rId1"/>
            </p:custDataLst>
          </p:nvPr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6249" t="-12500" r="-6250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5" name="TextBox 5"/>
          <p:cNvSpPr txBox="1"/>
          <p:nvPr>
            <p:custDataLst>
              <p:tags r:id="rId2"/>
            </p:custDataLst>
          </p:nvPr>
        </p:nvSpPr>
        <p:spPr>
          <a:xfrm>
            <a:off x="1028700" y="4922322"/>
            <a:ext cx="12298680" cy="798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400" dirty="0">
                <a:solidFill>
                  <a:srgbClr val="FF009D"/>
                </a:solidFill>
                <a:latin typeface="Roboto"/>
              </a:rPr>
              <a:t>Thank you for your attention !</a:t>
            </a:r>
          </a:p>
        </p:txBody>
      </p:sp>
      <p:sp>
        <p:nvSpPr>
          <p:cNvPr id="7" name="Freeform 7"/>
          <p:cNvSpPr/>
          <p:nvPr>
            <p:custDataLst>
              <p:tags r:id="rId3"/>
            </p:custDataLst>
          </p:nvPr>
        </p:nvSpPr>
        <p:spPr>
          <a:xfrm>
            <a:off x="933818" y="1028700"/>
            <a:ext cx="4151354" cy="1390703"/>
          </a:xfrm>
          <a:custGeom>
            <a:avLst/>
            <a:gdLst/>
            <a:ahLst/>
            <a:cxnLst/>
            <a:rect l="l" t="t" r="r" b="b"/>
            <a:pathLst>
              <a:path w="5535138" h="1854271">
                <a:moveTo>
                  <a:pt x="0" y="0"/>
                </a:moveTo>
                <a:lnTo>
                  <a:pt x="5535138" y="0"/>
                </a:lnTo>
                <a:lnTo>
                  <a:pt x="5535138" y="1854271"/>
                </a:lnTo>
                <a:lnTo>
                  <a:pt x="0" y="185427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1FB15722-D6E3-3723-82E9-0E1953FCE56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410200" y="1296947"/>
            <a:ext cx="11049000" cy="854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161"/>
              </a:lnSpc>
            </a:pPr>
            <a:r>
              <a:rPr lang="en-US" sz="5115" dirty="0">
                <a:solidFill>
                  <a:srgbClr val="FFFFFF"/>
                </a:solidFill>
                <a:latin typeface="Roboto Mono Bold"/>
              </a:rPr>
              <a:t>​Summer Workshop 25’ London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003E2B-B403-B2B2-1F45-996D072CA38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8720328"/>
            <a:ext cx="18288000" cy="15666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12FA5-1BE3-438C-8C68-70518ACC5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diagramme, capture d’écran, Parallèle&#10;&#10;Le contenu généré par l’IA peut être incorrect.">
            <a:extLst>
              <a:ext uri="{FF2B5EF4-FFF2-40B4-BE49-F238E27FC236}">
                <a16:creationId xmlns:a16="http://schemas.microsoft.com/office/drawing/2014/main" id="{E5F78C37-D2EC-2C9F-FEB3-DA779F52C2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48" y="2604417"/>
            <a:ext cx="10705304" cy="6943608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64E0A465-B164-0373-5250-407990CE5EA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5986140" y="1433478"/>
            <a:ext cx="7711719" cy="8229600"/>
          </a:xfrm>
          <a:custGeom>
            <a:avLst/>
            <a:gdLst/>
            <a:ahLst/>
            <a:cxnLst/>
            <a:rect l="l" t="t" r="r" b="b"/>
            <a:pathLst>
              <a:path w="7711719" h="8229600">
                <a:moveTo>
                  <a:pt x="0" y="0"/>
                </a:moveTo>
                <a:lnTo>
                  <a:pt x="7711719" y="0"/>
                </a:lnTo>
                <a:lnTo>
                  <a:pt x="771171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580E554-6DCA-0CC3-40D1-A0197410594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981200" y="299761"/>
            <a:ext cx="16306800" cy="1828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441"/>
              </a:lnSpc>
            </a:pPr>
            <a:r>
              <a:rPr lang="en-US" sz="5315" dirty="0">
                <a:solidFill>
                  <a:srgbClr val="FF009D"/>
                </a:solidFill>
                <a:latin typeface="Roboto Mono Bold"/>
              </a:rPr>
              <a:t>Exploring a method to create long-term scenario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3300857-3CAD-322C-3EF9-869ADA032C7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951892" y="2044969"/>
            <a:ext cx="15393995" cy="11188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3"/>
              </a:lnSpc>
            </a:pPr>
            <a:r>
              <a:rPr lang="en-US" sz="3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Workshop goal : Developing an Innovative methodology for assessing the sustainability of AI project</a:t>
            </a:r>
            <a:endParaRPr lang="en-US" sz="34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580D6B00-FC09-F235-4773-F381372C70C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733800" y="9408200"/>
            <a:ext cx="15393995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3"/>
              </a:lnSpc>
            </a:pPr>
            <a:r>
              <a:rPr lang="en-US" sz="2400" i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Risk assessment topic of interest, possible topic integration and workshop scientific output</a:t>
            </a:r>
          </a:p>
        </p:txBody>
      </p:sp>
    </p:spTree>
    <p:extLst>
      <p:ext uri="{BB962C8B-B14F-4D97-AF65-F5344CB8AC3E}">
        <p14:creationId xmlns:p14="http://schemas.microsoft.com/office/powerpoint/2010/main" val="35608469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1D80ADF37ADF44973542380C3C41E4" ma:contentTypeVersion="17" ma:contentTypeDescription="Create a new document." ma:contentTypeScope="" ma:versionID="c96b7b8138f1c0c557553fa799bb8b9f">
  <xsd:schema xmlns:xsd="http://www.w3.org/2001/XMLSchema" xmlns:xs="http://www.w3.org/2001/XMLSchema" xmlns:p="http://schemas.microsoft.com/office/2006/metadata/properties" xmlns:ns2="e871556a-fa30-4205-9c84-525bf18ef980" xmlns:ns3="0058a729-3464-4b72-ae1f-e4b6d2a633fa" targetNamespace="http://schemas.microsoft.com/office/2006/metadata/properties" ma:root="true" ma:fieldsID="36f6d707fded0e7c048d7f9cf63746ea" ns2:_="" ns3:_="">
    <xsd:import namespace="e871556a-fa30-4205-9c84-525bf18ef980"/>
    <xsd:import namespace="0058a729-3464-4b72-ae1f-e4b6d2a633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1556a-fa30-4205-9c84-525bf18ef9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e87909b-6f91-4c34-a78b-ec0d666c48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58a729-3464-4b72-ae1f-e4b6d2a633f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5ece7a1-1bab-4ee8-ab64-61f4546cd0f3}" ma:internalName="TaxCatchAll" ma:showField="CatchAllData" ma:web="0058a729-3464-4b72-ae1f-e4b6d2a633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058a729-3464-4b72-ae1f-e4b6d2a633fa" xsi:nil="true"/>
    <lcf76f155ced4ddcb4097134ff3c332f xmlns="e871556a-fa30-4205-9c84-525bf18ef98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FDF9EB-BB05-467A-8E03-57CD7F341C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71556a-fa30-4205-9c84-525bf18ef980"/>
    <ds:schemaRef ds:uri="0058a729-3464-4b72-ae1f-e4b6d2a633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2A7F55-5B57-4CE5-AAFC-972EFFC1F7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0B2290-E421-4A1F-B30F-B252E5A1C7F8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0058a729-3464-4b72-ae1f-e4b6d2a633fa"/>
    <ds:schemaRef ds:uri="e871556a-fa30-4205-9c84-525bf18ef980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530</Words>
  <Application>Microsoft Office PowerPoint</Application>
  <PresentationFormat>Personnalisé</PresentationFormat>
  <Paragraphs>86</Paragraphs>
  <Slides>9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template - TRAIL ​Summer workshop 23’</dc:title>
  <dc:creator>Luca La Fisca</dc:creator>
  <cp:lastModifiedBy>Gauthier RENARD</cp:lastModifiedBy>
  <cp:revision>53</cp:revision>
  <dcterms:created xsi:type="dcterms:W3CDTF">2006-08-16T00:00:00Z</dcterms:created>
  <dcterms:modified xsi:type="dcterms:W3CDTF">2025-05-22T11:14:24Z</dcterms:modified>
  <dc:identifier>DAFqTqxsiNY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0x010100F01D80ADF37ADF44973542380C3C41E4</vt:lpwstr>
  </property>
  <property fmtid="{D5CDD505-2E9C-101B-9397-08002B2CF9AE}" pid="3" name="MediaServiceImageTags">
    <vt:lpwstr/>
  </property>
</Properties>
</file>