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9" r:id="rId6"/>
    <p:sldId id="264" r:id="rId7"/>
    <p:sldId id="267" r:id="rId8"/>
    <p:sldId id="265" r:id="rId9"/>
    <p:sldId id="266" r:id="rId10"/>
    <p:sldId id="262" r:id="rId11"/>
    <p:sldId id="263" r:id="rId12"/>
    <p:sldId id="261" r:id="rId13"/>
  </p:sldIdLst>
  <p:sldSz cx="18288000" cy="10287000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Bold" panose="02000000000000000000" charset="0"/>
      <p:regular r:id="rId18"/>
      <p:bold r:id="rId19"/>
    </p:embeddedFont>
    <p:embeddedFont>
      <p:font typeface="Roboto Mono Bold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90" autoAdjust="0"/>
    <p:restoredTop sz="94651" autoAdjust="0"/>
  </p:normalViewPr>
  <p:slideViewPr>
    <p:cSldViewPr>
      <p:cViewPr varScale="1">
        <p:scale>
          <a:sx n="68" d="100"/>
          <a:sy n="68" d="100"/>
        </p:scale>
        <p:origin x="120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LA FISCA" userId="9b1bd4c0-18d1-4f6c-9c9a-e44317ca4ec6" providerId="ADAL" clId="{E1C12F0B-41C6-472B-A635-C11C7D1291F4}"/>
    <pc:docChg chg="modSld">
      <pc:chgData name="Luca LA FISCA" userId="9b1bd4c0-18d1-4f6c-9c9a-e44317ca4ec6" providerId="ADAL" clId="{E1C12F0B-41C6-472B-A635-C11C7D1291F4}" dt="2025-05-26T08:17:06.913" v="2" actId="20577"/>
      <pc:docMkLst>
        <pc:docMk/>
      </pc:docMkLst>
      <pc:sldChg chg="modSp mod">
        <pc:chgData name="Luca LA FISCA" userId="9b1bd4c0-18d1-4f6c-9c9a-e44317ca4ec6" providerId="ADAL" clId="{E1C12F0B-41C6-472B-A635-C11C7D1291F4}" dt="2025-05-26T08:17:06.913" v="2" actId="20577"/>
        <pc:sldMkLst>
          <pc:docMk/>
          <pc:sldMk cId="0" sldId="256"/>
        </pc:sldMkLst>
        <pc:spChg chg="mod">
          <ac:chgData name="Luca LA FISCA" userId="9b1bd4c0-18d1-4f6c-9c9a-e44317ca4ec6" providerId="ADAL" clId="{E1C12F0B-41C6-472B-A635-C11C7D1291F4}" dt="2025-05-26T08:17:02.692" v="0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Luca LA FISCA" userId="9b1bd4c0-18d1-4f6c-9c9a-e44317ca4ec6" providerId="ADAL" clId="{E1C12F0B-41C6-472B-A635-C11C7D1291F4}" dt="2025-05-26T08:17:06.913" v="2" actId="20577"/>
          <ac:spMkLst>
            <pc:docMk/>
            <pc:sldMk cId="0" sldId="256"/>
            <ac:spMk id="9" creationId="{2BAA95BB-3EDE-2242-B0CA-3CB5C6F48133}"/>
          </ac:spMkLst>
        </pc:spChg>
      </pc:sldChg>
    </pc:docChg>
  </pc:docChgLst>
  <pc:docChgLst>
    <pc:chgData name="Zöllick, Jan" userId="a07e42ca-6517-4668-a8a7-b40ec9b16cbb" providerId="ADAL" clId="{A0FFC0DC-9807-43C2-8D33-F6BFFBA7618C}"/>
    <pc:docChg chg="custSel addSld delSld modSld">
      <pc:chgData name="Zöllick, Jan" userId="a07e42ca-6517-4668-a8a7-b40ec9b16cbb" providerId="ADAL" clId="{A0FFC0DC-9807-43C2-8D33-F6BFFBA7618C}" dt="2025-05-20T12:07:08.040" v="874" actId="20577"/>
      <pc:docMkLst>
        <pc:docMk/>
      </pc:docMkLst>
      <pc:sldChg chg="modSp">
        <pc:chgData name="Zöllick, Jan" userId="a07e42ca-6517-4668-a8a7-b40ec9b16cbb" providerId="ADAL" clId="{A0FFC0DC-9807-43C2-8D33-F6BFFBA7618C}" dt="2025-05-20T11:50:46.344" v="18" actId="1036"/>
        <pc:sldMkLst>
          <pc:docMk/>
          <pc:sldMk cId="0" sldId="256"/>
        </pc:sldMkLst>
        <pc:spChg chg="mod">
          <ac:chgData name="Zöllick, Jan" userId="a07e42ca-6517-4668-a8a7-b40ec9b16cbb" providerId="ADAL" clId="{A0FFC0DC-9807-43C2-8D33-F6BFFBA7618C}" dt="2025-05-20T11:50:41.367" v="5" actId="14100"/>
          <ac:spMkLst>
            <pc:docMk/>
            <pc:sldMk cId="0" sldId="256"/>
            <ac:spMk id="4" creationId="{00000000-0000-0000-0000-000000000000}"/>
          </ac:spMkLst>
        </pc:spChg>
        <pc:spChg chg="mod">
          <ac:chgData name="Zöllick, Jan" userId="a07e42ca-6517-4668-a8a7-b40ec9b16cbb" providerId="ADAL" clId="{A0FFC0DC-9807-43C2-8D33-F6BFFBA7618C}" dt="2025-05-20T11:50:46.344" v="18" actId="1036"/>
          <ac:spMkLst>
            <pc:docMk/>
            <pc:sldMk cId="0" sldId="256"/>
            <ac:spMk id="9" creationId="{2BAA95BB-3EDE-2242-B0CA-3CB5C6F48133}"/>
          </ac:spMkLst>
        </pc:spChg>
      </pc:sldChg>
      <pc:sldChg chg="del">
        <pc:chgData name="Zöllick, Jan" userId="a07e42ca-6517-4668-a8a7-b40ec9b16cbb" providerId="ADAL" clId="{A0FFC0DC-9807-43C2-8D33-F6BFFBA7618C}" dt="2025-05-20T11:51:06.282" v="19" actId="2696"/>
        <pc:sldMkLst>
          <pc:docMk/>
          <pc:sldMk cId="0" sldId="257"/>
        </pc:sldMkLst>
      </pc:sldChg>
      <pc:sldChg chg="modSp">
        <pc:chgData name="Zöllick, Jan" userId="a07e42ca-6517-4668-a8a7-b40ec9b16cbb" providerId="ADAL" clId="{A0FFC0DC-9807-43C2-8D33-F6BFFBA7618C}" dt="2025-05-20T11:54:22.045" v="372" actId="20577"/>
        <pc:sldMkLst>
          <pc:docMk/>
          <pc:sldMk cId="0" sldId="259"/>
        </pc:sldMkLst>
        <pc:spChg chg="mod">
          <ac:chgData name="Zöllick, Jan" userId="a07e42ca-6517-4668-a8a7-b40ec9b16cbb" providerId="ADAL" clId="{A0FFC0DC-9807-43C2-8D33-F6BFFBA7618C}" dt="2025-05-20T11:51:34.299" v="43" actId="14100"/>
          <ac:spMkLst>
            <pc:docMk/>
            <pc:sldMk cId="0" sldId="259"/>
            <ac:spMk id="3" creationId="{00000000-0000-0000-0000-000000000000}"/>
          </ac:spMkLst>
        </pc:spChg>
        <pc:spChg chg="mod">
          <ac:chgData name="Zöllick, Jan" userId="a07e42ca-6517-4668-a8a7-b40ec9b16cbb" providerId="ADAL" clId="{A0FFC0DC-9807-43C2-8D33-F6BFFBA7618C}" dt="2025-05-20T11:54:22.045" v="372" actId="20577"/>
          <ac:spMkLst>
            <pc:docMk/>
            <pc:sldMk cId="0" sldId="259"/>
            <ac:spMk id="5" creationId="{00000000-0000-0000-0000-000000000000}"/>
          </ac:spMkLst>
        </pc:spChg>
      </pc:sldChg>
      <pc:sldChg chg="modSp">
        <pc:chgData name="Zöllick, Jan" userId="a07e42ca-6517-4668-a8a7-b40ec9b16cbb" providerId="ADAL" clId="{A0FFC0DC-9807-43C2-8D33-F6BFFBA7618C}" dt="2025-05-20T12:05:14.379" v="751" actId="6549"/>
        <pc:sldMkLst>
          <pc:docMk/>
          <pc:sldMk cId="3292255592" sldId="262"/>
        </pc:sldMkLst>
        <pc:spChg chg="mod">
          <ac:chgData name="Zöllick, Jan" userId="a07e42ca-6517-4668-a8a7-b40ec9b16cbb" providerId="ADAL" clId="{A0FFC0DC-9807-43C2-8D33-F6BFFBA7618C}" dt="2025-05-20T12:05:14.379" v="751" actId="6549"/>
          <ac:spMkLst>
            <pc:docMk/>
            <pc:sldMk cId="3292255592" sldId="262"/>
            <ac:spMk id="4" creationId="{DDFE2629-7096-64BB-3722-C16CBE4FB2B0}"/>
          </ac:spMkLst>
        </pc:spChg>
      </pc:sldChg>
      <pc:sldChg chg="modSp">
        <pc:chgData name="Zöllick, Jan" userId="a07e42ca-6517-4668-a8a7-b40ec9b16cbb" providerId="ADAL" clId="{A0FFC0DC-9807-43C2-8D33-F6BFFBA7618C}" dt="2025-05-20T12:07:08.040" v="874" actId="20577"/>
        <pc:sldMkLst>
          <pc:docMk/>
          <pc:sldMk cId="2763330686" sldId="263"/>
        </pc:sldMkLst>
        <pc:spChg chg="mod">
          <ac:chgData name="Zöllick, Jan" userId="a07e42ca-6517-4668-a8a7-b40ec9b16cbb" providerId="ADAL" clId="{A0FFC0DC-9807-43C2-8D33-F6BFFBA7618C}" dt="2025-05-20T12:07:08.040" v="874" actId="20577"/>
          <ac:spMkLst>
            <pc:docMk/>
            <pc:sldMk cId="2763330686" sldId="263"/>
            <ac:spMk id="4" creationId="{55D3DA74-EAA9-7833-8677-834F02AF513B}"/>
          </ac:spMkLst>
        </pc:spChg>
      </pc:sldChg>
      <pc:sldChg chg="add del">
        <pc:chgData name="Zöllick, Jan" userId="a07e42ca-6517-4668-a8a7-b40ec9b16cbb" providerId="ADAL" clId="{A0FFC0DC-9807-43C2-8D33-F6BFFBA7618C}" dt="2025-05-20T11:54:31.933" v="373" actId="2696"/>
        <pc:sldMkLst>
          <pc:docMk/>
          <pc:sldMk cId="583872724" sldId="264"/>
        </pc:sldMkLst>
      </pc:sldChg>
      <pc:sldChg chg="modSp add">
        <pc:chgData name="Zöllick, Jan" userId="a07e42ca-6517-4668-a8a7-b40ec9b16cbb" providerId="ADAL" clId="{A0FFC0DC-9807-43C2-8D33-F6BFFBA7618C}" dt="2025-05-20T11:56:02.577" v="456" actId="20577"/>
        <pc:sldMkLst>
          <pc:docMk/>
          <pc:sldMk cId="2448288262" sldId="264"/>
        </pc:sldMkLst>
        <pc:spChg chg="mod">
          <ac:chgData name="Zöllick, Jan" userId="a07e42ca-6517-4668-a8a7-b40ec9b16cbb" providerId="ADAL" clId="{A0FFC0DC-9807-43C2-8D33-F6BFFBA7618C}" dt="2025-05-20T11:56:02.577" v="456" actId="20577"/>
          <ac:spMkLst>
            <pc:docMk/>
            <pc:sldMk cId="2448288262" sldId="264"/>
            <ac:spMk id="5" creationId="{00000000-0000-0000-0000-000000000000}"/>
          </ac:spMkLst>
        </pc:spChg>
      </pc:sldChg>
    </pc:docChg>
  </pc:docChgLst>
  <pc:docChgLst>
    <pc:chgData name="Luca LA FISCA" userId="9b1bd4c0-18d1-4f6c-9c9a-e44317ca4ec6" providerId="ADAL" clId="{7F258C4E-9A83-4091-92ED-22E07FE83341}"/>
    <pc:docChg chg="undo redo custSel addSld delSld modSld">
      <pc:chgData name="Luca LA FISCA" userId="9b1bd4c0-18d1-4f6c-9c9a-e44317ca4ec6" providerId="ADAL" clId="{7F258C4E-9A83-4091-92ED-22E07FE83341}" dt="2025-05-16T14:22:46.831" v="315" actId="20577"/>
      <pc:docMkLst>
        <pc:docMk/>
      </pc:docMkLst>
      <pc:sldChg chg="addSp delSp modSp mod">
        <pc:chgData name="Luca LA FISCA" userId="9b1bd4c0-18d1-4f6c-9c9a-e44317ca4ec6" providerId="ADAL" clId="{7F258C4E-9A83-4091-92ED-22E07FE83341}" dt="2025-05-12T17:15:02.033" v="57" actId="171"/>
        <pc:sldMkLst>
          <pc:docMk/>
          <pc:sldMk cId="0" sldId="256"/>
        </pc:sldMkLst>
        <pc:spChg chg="mod">
          <ac:chgData name="Luca LA FISCA" userId="9b1bd4c0-18d1-4f6c-9c9a-e44317ca4ec6" providerId="ADAL" clId="{7F258C4E-9A83-4091-92ED-22E07FE83341}" dt="2025-05-12T17:12:39.300" v="34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Luca LA FISCA" userId="9b1bd4c0-18d1-4f6c-9c9a-e44317ca4ec6" providerId="ADAL" clId="{7F258C4E-9A83-4091-92ED-22E07FE83341}" dt="2025-05-12T17:12:42.251" v="35"/>
          <ac:spMkLst>
            <pc:docMk/>
            <pc:sldMk cId="0" sldId="256"/>
            <ac:spMk id="5" creationId="{00000000-0000-0000-0000-000000000000}"/>
          </ac:spMkLst>
        </pc:spChg>
        <pc:spChg chg="add mod ord">
          <ac:chgData name="Luca LA FISCA" userId="9b1bd4c0-18d1-4f6c-9c9a-e44317ca4ec6" providerId="ADAL" clId="{7F258C4E-9A83-4091-92ED-22E07FE83341}" dt="2025-05-12T17:15:02.033" v="57" actId="171"/>
          <ac:spMkLst>
            <pc:docMk/>
            <pc:sldMk cId="0" sldId="256"/>
            <ac:spMk id="13" creationId="{EB526936-AFFD-8BF0-F67D-110DCD3D51A2}"/>
          </ac:spMkLst>
        </pc:spChg>
        <pc:picChg chg="add mod">
          <ac:chgData name="Luca LA FISCA" userId="9b1bd4c0-18d1-4f6c-9c9a-e44317ca4ec6" providerId="ADAL" clId="{7F258C4E-9A83-4091-92ED-22E07FE83341}" dt="2025-05-12T17:14:39.283" v="53" actId="1035"/>
          <ac:picMkLst>
            <pc:docMk/>
            <pc:sldMk cId="0" sldId="256"/>
            <ac:picMk id="7" creationId="{E1023EF3-1A3F-ABF0-EB70-865C249116DE}"/>
          </ac:picMkLst>
        </pc:picChg>
      </pc:sldChg>
      <pc:sldChg chg="modSp mod">
        <pc:chgData name="Luca LA FISCA" userId="9b1bd4c0-18d1-4f6c-9c9a-e44317ca4ec6" providerId="ADAL" clId="{7F258C4E-9A83-4091-92ED-22E07FE83341}" dt="2025-05-16T14:22:46.831" v="315" actId="20577"/>
        <pc:sldMkLst>
          <pc:docMk/>
          <pc:sldMk cId="0" sldId="259"/>
        </pc:sldMkLst>
        <pc:spChg chg="mod">
          <ac:chgData name="Luca LA FISCA" userId="9b1bd4c0-18d1-4f6c-9c9a-e44317ca4ec6" providerId="ADAL" clId="{7F258C4E-9A83-4091-92ED-22E07FE83341}" dt="2025-05-16T14:22:46.831" v="315" actId="20577"/>
          <ac:spMkLst>
            <pc:docMk/>
            <pc:sldMk cId="0" sldId="259"/>
            <ac:spMk id="5" creationId="{00000000-0000-0000-0000-000000000000}"/>
          </ac:spMkLst>
        </pc:spChg>
      </pc:sldChg>
      <pc:sldChg chg="addSp delSp modSp mod">
        <pc:chgData name="Luca LA FISCA" userId="9b1bd4c0-18d1-4f6c-9c9a-e44317ca4ec6" providerId="ADAL" clId="{7F258C4E-9A83-4091-92ED-22E07FE83341}" dt="2025-05-12T17:16:02.201" v="64" actId="1076"/>
        <pc:sldMkLst>
          <pc:docMk/>
          <pc:sldMk cId="0" sldId="261"/>
        </pc:sldMkLst>
        <pc:spChg chg="mod">
          <ac:chgData name="Luca LA FISCA" userId="9b1bd4c0-18d1-4f6c-9c9a-e44317ca4ec6" providerId="ADAL" clId="{7F258C4E-9A83-4091-92ED-22E07FE83341}" dt="2025-05-12T17:15:51.420" v="63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Luca LA FISCA" userId="9b1bd4c0-18d1-4f6c-9c9a-e44317ca4ec6" providerId="ADAL" clId="{7F258C4E-9A83-4091-92ED-22E07FE83341}" dt="2025-05-12T17:12:21.402" v="14" actId="20577"/>
          <ac:spMkLst>
            <pc:docMk/>
            <pc:sldMk cId="0" sldId="261"/>
            <ac:spMk id="5" creationId="{00000000-0000-0000-0000-000000000000}"/>
          </ac:spMkLst>
        </pc:spChg>
        <pc:spChg chg="mod">
          <ac:chgData name="Luca LA FISCA" userId="9b1bd4c0-18d1-4f6c-9c9a-e44317ca4ec6" providerId="ADAL" clId="{7F258C4E-9A83-4091-92ED-22E07FE83341}" dt="2025-05-12T17:12:31.018" v="32" actId="20577"/>
          <ac:spMkLst>
            <pc:docMk/>
            <pc:sldMk cId="0" sldId="261"/>
            <ac:spMk id="9" creationId="{1FB15722-D6E3-3723-82E9-0E1953FCE563}"/>
          </ac:spMkLst>
        </pc:spChg>
        <pc:picChg chg="add mod">
          <ac:chgData name="Luca LA FISCA" userId="9b1bd4c0-18d1-4f6c-9c9a-e44317ca4ec6" providerId="ADAL" clId="{7F258C4E-9A83-4091-92ED-22E07FE83341}" dt="2025-05-12T17:16:02.201" v="64" actId="1076"/>
          <ac:picMkLst>
            <pc:docMk/>
            <pc:sldMk cId="0" sldId="261"/>
            <ac:picMk id="8" creationId="{EF003E2B-B403-B2B2-1F45-996D072CA38B}"/>
          </ac:picMkLst>
        </pc:picChg>
      </pc:sldChg>
      <pc:sldChg chg="delSp modSp add mod">
        <pc:chgData name="Luca LA FISCA" userId="9b1bd4c0-18d1-4f6c-9c9a-e44317ca4ec6" providerId="ADAL" clId="{7F258C4E-9A83-4091-92ED-22E07FE83341}" dt="2025-05-16T14:21:28.696" v="249" actId="255"/>
        <pc:sldMkLst>
          <pc:docMk/>
          <pc:sldMk cId="3292255592" sldId="262"/>
        </pc:sldMkLst>
        <pc:spChg chg="mod">
          <ac:chgData name="Luca LA FISCA" userId="9b1bd4c0-18d1-4f6c-9c9a-e44317ca4ec6" providerId="ADAL" clId="{7F258C4E-9A83-4091-92ED-22E07FE83341}" dt="2025-05-16T14:15:26.026" v="77" actId="14100"/>
          <ac:spMkLst>
            <pc:docMk/>
            <pc:sldMk cId="3292255592" sldId="262"/>
            <ac:spMk id="3" creationId="{FA1F9178-6ED0-5733-EF88-B17DD99985DB}"/>
          </ac:spMkLst>
        </pc:spChg>
        <pc:spChg chg="mod">
          <ac:chgData name="Luca LA FISCA" userId="9b1bd4c0-18d1-4f6c-9c9a-e44317ca4ec6" providerId="ADAL" clId="{7F258C4E-9A83-4091-92ED-22E07FE83341}" dt="2025-05-16T14:21:28.696" v="249" actId="255"/>
          <ac:spMkLst>
            <pc:docMk/>
            <pc:sldMk cId="3292255592" sldId="262"/>
            <ac:spMk id="4" creationId="{DDFE2629-7096-64BB-3722-C16CBE4FB2B0}"/>
          </ac:spMkLst>
        </pc:spChg>
      </pc:sldChg>
      <pc:sldChg chg="modSp add mod">
        <pc:chgData name="Luca LA FISCA" userId="9b1bd4c0-18d1-4f6c-9c9a-e44317ca4ec6" providerId="ADAL" clId="{7F258C4E-9A83-4091-92ED-22E07FE83341}" dt="2025-05-16T14:22:22.996" v="300" actId="20577"/>
        <pc:sldMkLst>
          <pc:docMk/>
          <pc:sldMk cId="2763330686" sldId="263"/>
        </pc:sldMkLst>
        <pc:spChg chg="mod">
          <ac:chgData name="Luca LA FISCA" userId="9b1bd4c0-18d1-4f6c-9c9a-e44317ca4ec6" providerId="ADAL" clId="{7F258C4E-9A83-4091-92ED-22E07FE83341}" dt="2025-05-16T14:18:51.554" v="186" actId="20577"/>
          <ac:spMkLst>
            <pc:docMk/>
            <pc:sldMk cId="2763330686" sldId="263"/>
            <ac:spMk id="3" creationId="{B76EDD6E-6EF3-5523-A400-CA2CFAB01F15}"/>
          </ac:spMkLst>
        </pc:spChg>
        <pc:spChg chg="mod">
          <ac:chgData name="Luca LA FISCA" userId="9b1bd4c0-18d1-4f6c-9c9a-e44317ca4ec6" providerId="ADAL" clId="{7F258C4E-9A83-4091-92ED-22E07FE83341}" dt="2025-05-16T14:22:22.996" v="300" actId="20577"/>
          <ac:spMkLst>
            <pc:docMk/>
            <pc:sldMk cId="2763330686" sldId="263"/>
            <ac:spMk id="4" creationId="{55D3DA74-EAA9-7833-8677-834F02AF51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svg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12" y="196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49" t="-12500" r="-6250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5644264" cy="1890828"/>
          </a:xfrm>
          <a:custGeom>
            <a:avLst/>
            <a:gdLst/>
            <a:ahLst/>
            <a:cxnLst/>
            <a:rect l="l" t="t" r="r" b="b"/>
            <a:pathLst>
              <a:path w="5644264" h="1890828">
                <a:moveTo>
                  <a:pt x="0" y="0"/>
                </a:moveTo>
                <a:lnTo>
                  <a:pt x="5644264" y="0"/>
                </a:lnTo>
                <a:lnTo>
                  <a:pt x="5644264" y="1890828"/>
                </a:lnTo>
                <a:lnTo>
                  <a:pt x="0" y="1890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974274" y="4263772"/>
            <a:ext cx="16856526" cy="1779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61"/>
              </a:lnSpc>
            </a:pPr>
            <a:r>
              <a:rPr lang="en-US" sz="5115" b="1" dirty="0">
                <a:solidFill>
                  <a:srgbClr val="FFFFFF"/>
                </a:solidFill>
                <a:latin typeface="Roboto"/>
              </a:rPr>
              <a:t>AI-based teaching for complex knowledge and communication skills (AI-Teacher)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39000" y="1715374"/>
            <a:ext cx="11049000" cy="85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1"/>
              </a:lnSpc>
            </a:pPr>
            <a:r>
              <a:rPr lang="en-US" sz="5115" dirty="0">
                <a:solidFill>
                  <a:srgbClr val="FFFFFF"/>
                </a:solidFill>
                <a:latin typeface="Roboto Mono Bold"/>
              </a:rPr>
              <a:t>​Summer Workshop 25’ London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BAA95BB-3EDE-2242-B0CA-3CB5C6F48133}"/>
              </a:ext>
            </a:extLst>
          </p:cNvPr>
          <p:cNvSpPr txBox="1"/>
          <p:nvPr/>
        </p:nvSpPr>
        <p:spPr>
          <a:xfrm>
            <a:off x="7497125" y="6089789"/>
            <a:ext cx="3527018" cy="80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1"/>
              </a:lnSpc>
            </a:pPr>
            <a:r>
              <a:rPr lang="en-US" sz="3600" dirty="0">
                <a:solidFill>
                  <a:srgbClr val="E52182"/>
                </a:solidFill>
                <a:latin typeface="Roboto"/>
              </a:rPr>
              <a:t>Project </a:t>
            </a:r>
            <a:r>
              <a:rPr lang="en-US" sz="3600">
                <a:solidFill>
                  <a:srgbClr val="E52182"/>
                </a:solidFill>
                <a:latin typeface="Roboto"/>
              </a:rPr>
              <a:t>n°11</a:t>
            </a:r>
            <a:endParaRPr lang="en-US" sz="3600" dirty="0">
              <a:solidFill>
                <a:srgbClr val="E52182"/>
              </a:solidFill>
              <a:latin typeface="Robot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526936-AFFD-8BF0-F67D-110DCD3D51A2}"/>
              </a:ext>
            </a:extLst>
          </p:cNvPr>
          <p:cNvSpPr/>
          <p:nvPr/>
        </p:nvSpPr>
        <p:spPr>
          <a:xfrm>
            <a:off x="0" y="8724900"/>
            <a:ext cx="18288000" cy="156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023EF3-1A3F-ABF0-EB70-865C24911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4" y="8953500"/>
            <a:ext cx="16339452" cy="11111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2219928" y="299761"/>
            <a:ext cx="79908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AI in teaching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96289" y="1436018"/>
            <a:ext cx="16029021" cy="535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3"/>
              </a:lnSpc>
            </a:pPr>
            <a:r>
              <a:rPr lang="en-GB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Teaching complex knowledge and communication skills with AI in Higher Education</a:t>
            </a:r>
            <a:endParaRPr lang="en-U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40248" y="2220265"/>
            <a:ext cx="15306072" cy="5392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7"/>
              </a:lnSpc>
            </a:pPr>
            <a:r>
              <a:rPr lang="en-US" sz="3200" dirty="0">
                <a:solidFill>
                  <a:srgbClr val="000000"/>
                </a:solidFill>
                <a:latin typeface="Roboto"/>
              </a:rPr>
              <a:t>Teaching complex content and examining learning outcomes have been important tasks for higher education</a:t>
            </a:r>
          </a:p>
          <a:p>
            <a:pPr>
              <a:lnSpc>
                <a:spcPts val="4197"/>
              </a:lnSpc>
            </a:pPr>
            <a:endParaRPr lang="en-US" sz="320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4197"/>
              </a:lnSpc>
            </a:pPr>
            <a:r>
              <a:rPr lang="en-US" sz="3200" dirty="0">
                <a:solidFill>
                  <a:srgbClr val="000000"/>
                </a:solidFill>
                <a:latin typeface="Roboto"/>
              </a:rPr>
              <a:t>Methods such as multiple-choice questionnaires are quick &amp; dirty and don’t measure high-order thinking</a:t>
            </a:r>
          </a:p>
          <a:p>
            <a:pPr>
              <a:lnSpc>
                <a:spcPts val="4197"/>
              </a:lnSpc>
            </a:pPr>
            <a:endParaRPr lang="en-US" sz="320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4197"/>
              </a:lnSpc>
            </a:pPr>
            <a:r>
              <a:rPr lang="en-US" sz="3200" dirty="0">
                <a:solidFill>
                  <a:srgbClr val="000000"/>
                </a:solidFill>
                <a:latin typeface="Roboto"/>
              </a:rPr>
              <a:t>Concept maps and qualitative feedback offer better outputs, but they are resource-intensive</a:t>
            </a:r>
          </a:p>
          <a:p>
            <a:pPr>
              <a:lnSpc>
                <a:spcPts val="4197"/>
              </a:lnSpc>
            </a:pPr>
            <a:endParaRPr lang="en-US" sz="320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4197"/>
              </a:lnSpc>
            </a:pPr>
            <a:r>
              <a:rPr lang="en-US" sz="3200" dirty="0">
                <a:solidFill>
                  <a:srgbClr val="000000"/>
                </a:solidFill>
                <a:latin typeface="Roboto"/>
              </a:rPr>
              <a:t>AI might support better teaching and examining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7EE14-F919-6EFC-33C5-5A1AB7EAE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8429986"/>
            <a:ext cx="3796249" cy="1395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C51388-EEDC-B7DF-3857-3FB685F3C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670" y="8475454"/>
            <a:ext cx="4406900" cy="1304442"/>
          </a:xfrm>
          <a:prstGeom prst="rect">
            <a:avLst/>
          </a:prstGeom>
        </p:spPr>
      </p:pic>
      <p:pic>
        <p:nvPicPr>
          <p:cNvPr id="9" name="Picture 8" descr="A pink and white logo&#10;&#10;AI-generated content may be incorrect.">
            <a:extLst>
              <a:ext uri="{FF2B5EF4-FFF2-40B4-BE49-F238E27FC236}">
                <a16:creationId xmlns:a16="http://schemas.microsoft.com/office/drawing/2014/main" id="{5A226985-606F-37F0-C8DE-BB16B4DE1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991" y="8579953"/>
            <a:ext cx="3312165" cy="108312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E471620-B215-CA62-1793-CBFB01F41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156" y="8475454"/>
            <a:ext cx="4546600" cy="10514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2219928" y="299761"/>
            <a:ext cx="79908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Two use cases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19928" y="1433478"/>
            <a:ext cx="8077200" cy="8308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7"/>
              </a:lnSpc>
            </a:pPr>
            <a:r>
              <a:rPr lang="en-US" sz="3200" i="1" dirty="0">
                <a:solidFill>
                  <a:srgbClr val="000000"/>
                </a:solidFill>
                <a:latin typeface="Roboto"/>
              </a:rPr>
              <a:t>Use case 1 - </a:t>
            </a:r>
            <a:r>
              <a:rPr lang="en-US" sz="3200" b="1" i="1" dirty="0">
                <a:solidFill>
                  <a:srgbClr val="000000"/>
                </a:solidFill>
                <a:latin typeface="Roboto"/>
              </a:rPr>
              <a:t>MEDICAL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Train medical students in communication (MI and breaking bad news)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LLMs with patient personas (e.g., COPD, lung cancer)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Integrate audio-visual and conceptual mapping features</a:t>
            </a:r>
          </a:p>
          <a:p>
            <a:pPr>
              <a:lnSpc>
                <a:spcPts val="4197"/>
              </a:lnSpc>
            </a:pPr>
            <a:endParaRPr lang="en-US" sz="320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4197"/>
              </a:lnSpc>
            </a:pPr>
            <a:endParaRPr lang="en-US" sz="320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4197"/>
              </a:lnSpc>
            </a:pPr>
            <a:endParaRPr lang="en-US" sz="320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4197"/>
              </a:lnSpc>
            </a:pPr>
            <a:endParaRPr lang="en-US" sz="320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4197"/>
              </a:lnSpc>
            </a:pPr>
            <a:endParaRPr lang="en-US" sz="320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4197"/>
              </a:lnSpc>
            </a:pPr>
            <a:r>
              <a:rPr lang="en-US" sz="3200" i="1" dirty="0">
                <a:solidFill>
                  <a:srgbClr val="000000"/>
                </a:solidFill>
                <a:latin typeface="Roboto"/>
              </a:rPr>
              <a:t>Aim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: </a:t>
            </a:r>
          </a:p>
          <a:p>
            <a:pPr>
              <a:lnSpc>
                <a:spcPts val="4197"/>
              </a:lnSpc>
            </a:pPr>
            <a:r>
              <a:rPr lang="en-US" sz="3200" dirty="0">
                <a:solidFill>
                  <a:srgbClr val="000000"/>
                </a:solidFill>
                <a:latin typeface="Roboto"/>
              </a:rPr>
              <a:t>Creating valuable insights into human-AI interaction in the context of higher 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451157-10A7-23A9-304F-3757DFE616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115" b="1"/>
          <a:stretch>
            <a:fillRect/>
          </a:stretch>
        </p:blipFill>
        <p:spPr>
          <a:xfrm>
            <a:off x="10439400" y="773889"/>
            <a:ext cx="7107776" cy="873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8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97151-BB81-BA20-C5C5-E7AE45D4A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and holding a book&#10;&#10;AI-generated content may be incorrect.">
            <a:extLst>
              <a:ext uri="{FF2B5EF4-FFF2-40B4-BE49-F238E27FC236}">
                <a16:creationId xmlns:a16="http://schemas.microsoft.com/office/drawing/2014/main" id="{B3D9D84F-CFBA-73E0-25BC-6D558970B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518" y="114300"/>
            <a:ext cx="7018019" cy="10058400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F4653D73-9C33-E451-4F86-F3FF0D4AE808}"/>
              </a:ext>
            </a:extLst>
          </p:cNvPr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BB6B38E-053A-438B-5711-06AA37C97E43}"/>
              </a:ext>
            </a:extLst>
          </p:cNvPr>
          <p:cNvSpPr txBox="1"/>
          <p:nvPr/>
        </p:nvSpPr>
        <p:spPr>
          <a:xfrm>
            <a:off x="2219928" y="299761"/>
            <a:ext cx="79908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Two use cases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BBBC423-1D3A-13F2-0085-C8B4F50915E2}"/>
              </a:ext>
            </a:extLst>
          </p:cNvPr>
          <p:cNvSpPr txBox="1"/>
          <p:nvPr/>
        </p:nvSpPr>
        <p:spPr>
          <a:xfrm>
            <a:off x="2438400" y="1433478"/>
            <a:ext cx="7195836" cy="506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7"/>
              </a:lnSpc>
            </a:pPr>
            <a:r>
              <a:rPr lang="en-US" sz="3200" i="1" dirty="0">
                <a:solidFill>
                  <a:srgbClr val="000000"/>
                </a:solidFill>
                <a:latin typeface="Roboto"/>
              </a:rPr>
              <a:t>Use case 2 - </a:t>
            </a:r>
            <a:r>
              <a:rPr lang="en-US" sz="3200" b="1" i="1" dirty="0">
                <a:solidFill>
                  <a:srgbClr val="000000"/>
                </a:solidFill>
                <a:latin typeface="Roboto"/>
              </a:rPr>
              <a:t>EDUCATION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: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802A5F-737D-B2AB-1584-DD045DF85163}"/>
              </a:ext>
            </a:extLst>
          </p:cNvPr>
          <p:cNvCxnSpPr>
            <a:cxnSpLocks/>
          </p:cNvCxnSpPr>
          <p:nvPr/>
        </p:nvCxnSpPr>
        <p:spPr>
          <a:xfrm flipV="1">
            <a:off x="3886200" y="2552700"/>
            <a:ext cx="0" cy="63008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CD23EC-6F6F-11CF-BCF8-A9CA27220911}"/>
              </a:ext>
            </a:extLst>
          </p:cNvPr>
          <p:cNvCxnSpPr/>
          <p:nvPr/>
        </p:nvCxnSpPr>
        <p:spPr>
          <a:xfrm>
            <a:off x="3886200" y="8853522"/>
            <a:ext cx="8991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5A301D-7F23-7DD1-FC40-26FD8D76E467}"/>
              </a:ext>
            </a:extLst>
          </p:cNvPr>
          <p:cNvSpPr txBox="1"/>
          <p:nvPr/>
        </p:nvSpPr>
        <p:spPr>
          <a:xfrm>
            <a:off x="12049592" y="9058345"/>
            <a:ext cx="165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BE" dirty="0"/>
              <a:t>orrection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086D6C-076C-9AFE-AAEE-BDACAACFAB91}"/>
              </a:ext>
            </a:extLst>
          </p:cNvPr>
          <p:cNvSpPr txBox="1"/>
          <p:nvPr/>
        </p:nvSpPr>
        <p:spPr>
          <a:xfrm rot="16200000">
            <a:off x="2324423" y="3090822"/>
            <a:ext cx="212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Achieved knowledge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D9D19D-F863-283B-1DE3-4FE256511904}"/>
              </a:ext>
            </a:extLst>
          </p:cNvPr>
          <p:cNvCxnSpPr/>
          <p:nvPr/>
        </p:nvCxnSpPr>
        <p:spPr>
          <a:xfrm flipV="1">
            <a:off x="4038600" y="2933700"/>
            <a:ext cx="8077200" cy="5715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1A5E28E-BFBA-32CE-18C4-E17C93F408DE}"/>
              </a:ext>
            </a:extLst>
          </p:cNvPr>
          <p:cNvSpPr/>
          <p:nvPr/>
        </p:nvSpPr>
        <p:spPr>
          <a:xfrm>
            <a:off x="4800600" y="7254849"/>
            <a:ext cx="993221" cy="98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/>
              <a:t>MCQ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E8411F-B1ED-E2C1-C67B-7E8941825C0D}"/>
              </a:ext>
            </a:extLst>
          </p:cNvPr>
          <p:cNvSpPr/>
          <p:nvPr/>
        </p:nvSpPr>
        <p:spPr>
          <a:xfrm>
            <a:off x="11122579" y="2840961"/>
            <a:ext cx="993221" cy="98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/>
              <a:t>OP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BEC8C7-714A-A7AB-18BD-D7FE76F032EE}"/>
              </a:ext>
            </a:extLst>
          </p:cNvPr>
          <p:cNvSpPr/>
          <p:nvPr/>
        </p:nvSpPr>
        <p:spPr>
          <a:xfrm>
            <a:off x="4731547" y="2552700"/>
            <a:ext cx="993221" cy="98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/>
              <a:t>BKG</a:t>
            </a:r>
          </a:p>
        </p:txBody>
      </p:sp>
    </p:spTree>
    <p:extLst>
      <p:ext uri="{BB962C8B-B14F-4D97-AF65-F5344CB8AC3E}">
        <p14:creationId xmlns:p14="http://schemas.microsoft.com/office/powerpoint/2010/main" val="36729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EFFDA-DB4E-D782-5787-F47B09676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D4BE42-51FA-2D99-3F30-C14D8A7BB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078" y="360955"/>
            <a:ext cx="9612762" cy="5261722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C7CC69AA-E9C3-84AE-12CB-05AA5BC2CDC5}"/>
              </a:ext>
            </a:extLst>
          </p:cNvPr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C7A969E-8780-4DEC-6C36-8E6BD981EFE2}"/>
              </a:ext>
            </a:extLst>
          </p:cNvPr>
          <p:cNvSpPr txBox="1"/>
          <p:nvPr/>
        </p:nvSpPr>
        <p:spPr>
          <a:xfrm>
            <a:off x="2219928" y="299761"/>
            <a:ext cx="79908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Two use cases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BDF3AD7-F846-2E60-B7AD-F56F92ADA3D0}"/>
              </a:ext>
            </a:extLst>
          </p:cNvPr>
          <p:cNvSpPr txBox="1"/>
          <p:nvPr/>
        </p:nvSpPr>
        <p:spPr>
          <a:xfrm>
            <a:off x="3014964" y="1464876"/>
            <a:ext cx="7195836" cy="8585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7"/>
              </a:lnSpc>
            </a:pPr>
            <a:r>
              <a:rPr lang="en-US" sz="3200" i="1" dirty="0">
                <a:solidFill>
                  <a:srgbClr val="000000"/>
                </a:solidFill>
                <a:latin typeface="Roboto"/>
              </a:rPr>
              <a:t>Use case 2 - </a:t>
            </a:r>
            <a:r>
              <a:rPr lang="en-US" sz="3200" b="1" i="1" dirty="0">
                <a:solidFill>
                  <a:srgbClr val="000000"/>
                </a:solidFill>
                <a:latin typeface="Roboto"/>
              </a:rPr>
              <a:t>EDUCATION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: </a:t>
            </a:r>
          </a:p>
          <a:p>
            <a:pPr marL="457200" indent="-457200">
              <a:lnSpc>
                <a:spcPts val="4197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"/>
              </a:rPr>
              <a:t>Support science education through AI-generated concept maps</a:t>
            </a:r>
          </a:p>
          <a:p>
            <a:pPr marL="457200" indent="-457200">
              <a:lnSpc>
                <a:spcPts val="4197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"/>
              </a:rPr>
              <a:t>Automatically extract key concepts and relationships from academic texts</a:t>
            </a:r>
          </a:p>
          <a:p>
            <a:pPr marL="457200" indent="-457200">
              <a:lnSpc>
                <a:spcPts val="4197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"/>
              </a:rPr>
              <a:t>Enable interactive exercises (e.g., fill-in-the-blank concept maps)</a:t>
            </a:r>
          </a:p>
          <a:p>
            <a:pPr>
              <a:lnSpc>
                <a:spcPts val="4197"/>
              </a:lnSpc>
            </a:pPr>
            <a:endParaRPr lang="en-US" sz="320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4197"/>
              </a:lnSpc>
            </a:pPr>
            <a:endParaRPr lang="en-US" sz="320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4197"/>
              </a:lnSpc>
            </a:pPr>
            <a:endParaRPr lang="en-US" sz="320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4197"/>
              </a:lnSpc>
            </a:pPr>
            <a:endParaRPr lang="en-US" sz="3200" dirty="0">
              <a:solidFill>
                <a:srgbClr val="000000"/>
              </a:solidFill>
              <a:latin typeface="Roboto"/>
            </a:endParaRPr>
          </a:p>
          <a:p>
            <a:pPr>
              <a:lnSpc>
                <a:spcPts val="4197"/>
              </a:lnSpc>
            </a:pPr>
            <a:r>
              <a:rPr lang="en-US" sz="3200" i="1" dirty="0">
                <a:solidFill>
                  <a:srgbClr val="000000"/>
                </a:solidFill>
                <a:latin typeface="Roboto"/>
              </a:rPr>
              <a:t>Aim</a:t>
            </a:r>
            <a:r>
              <a:rPr lang="en-US" sz="3200" dirty="0">
                <a:solidFill>
                  <a:srgbClr val="000000"/>
                </a:solidFill>
                <a:latin typeface="Roboto"/>
              </a:rPr>
              <a:t>: </a:t>
            </a:r>
          </a:p>
          <a:p>
            <a:pPr>
              <a:lnSpc>
                <a:spcPts val="4197"/>
              </a:lnSpc>
            </a:pPr>
            <a:r>
              <a:rPr lang="en-US" sz="3200" dirty="0">
                <a:solidFill>
                  <a:srgbClr val="000000"/>
                </a:solidFill>
                <a:latin typeface="Roboto"/>
              </a:rPr>
              <a:t>Creating valuable insights into human-AI interaction in the context of higher education</a:t>
            </a:r>
          </a:p>
        </p:txBody>
      </p:sp>
      <p:pic>
        <p:nvPicPr>
          <p:cNvPr id="6" name="Picture 5" descr="A diagram of a diagram&#10;&#10;AI-generated content may be incorrect.">
            <a:extLst>
              <a:ext uri="{FF2B5EF4-FFF2-40B4-BE49-F238E27FC236}">
                <a16:creationId xmlns:a16="http://schemas.microsoft.com/office/drawing/2014/main" id="{5F54378F-CD11-6DD4-2E24-256FB8DE0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440" y="5922256"/>
            <a:ext cx="7772400" cy="4364744"/>
          </a:xfrm>
          <a:prstGeom prst="rect">
            <a:avLst/>
          </a:prstGeom>
        </p:spPr>
      </p:pic>
      <p:pic>
        <p:nvPicPr>
          <p:cNvPr id="8" name="Picture 7" descr="A diagram of a project&#10;&#10;AI-generated content may be incorrect.">
            <a:extLst>
              <a:ext uri="{FF2B5EF4-FFF2-40B4-BE49-F238E27FC236}">
                <a16:creationId xmlns:a16="http://schemas.microsoft.com/office/drawing/2014/main" id="{4088C2DA-4C62-9F1A-5DF4-77886C99D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2" b="7293"/>
          <a:stretch>
            <a:fillRect/>
          </a:stretch>
        </p:blipFill>
        <p:spPr>
          <a:xfrm>
            <a:off x="3801472" y="5765338"/>
            <a:ext cx="670396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1867E-D0AB-695D-2533-4E2C63A43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7B291CB-EE52-DD0A-F57C-EBDAD88094E1}"/>
              </a:ext>
            </a:extLst>
          </p:cNvPr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853967F-A255-5D65-0311-EB7DC6491D4D}"/>
              </a:ext>
            </a:extLst>
          </p:cNvPr>
          <p:cNvSpPr txBox="1"/>
          <p:nvPr/>
        </p:nvSpPr>
        <p:spPr>
          <a:xfrm>
            <a:off x="2219928" y="299761"/>
            <a:ext cx="79908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AI in teaching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FFFE25-1EC9-6D6F-67F4-A175D03A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8429986"/>
            <a:ext cx="3796249" cy="1395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45E08-A062-8B32-EB03-415CB77CA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670" y="8475454"/>
            <a:ext cx="4406900" cy="1304442"/>
          </a:xfrm>
          <a:prstGeom prst="rect">
            <a:avLst/>
          </a:prstGeom>
        </p:spPr>
      </p:pic>
      <p:pic>
        <p:nvPicPr>
          <p:cNvPr id="9" name="Picture 8" descr="A pink and white logo&#10;&#10;AI-generated content may be incorrect.">
            <a:extLst>
              <a:ext uri="{FF2B5EF4-FFF2-40B4-BE49-F238E27FC236}">
                <a16:creationId xmlns:a16="http://schemas.microsoft.com/office/drawing/2014/main" id="{29798753-42F8-56C2-2723-55B0053AF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991" y="8579953"/>
            <a:ext cx="3312165" cy="108312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23DC5581-09D4-6E09-BDED-DD73A6289C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156" y="8475454"/>
            <a:ext cx="4546600" cy="1051401"/>
          </a:xfrm>
          <a:prstGeom prst="rect">
            <a:avLst/>
          </a:prstGeom>
        </p:spPr>
      </p:pic>
      <p:pic>
        <p:nvPicPr>
          <p:cNvPr id="10" name="Graphic 9" descr="User with solid fill">
            <a:extLst>
              <a:ext uri="{FF2B5EF4-FFF2-40B4-BE49-F238E27FC236}">
                <a16:creationId xmlns:a16="http://schemas.microsoft.com/office/drawing/2014/main" id="{C2675470-E105-75C1-927F-C468953730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1006" y="3229970"/>
            <a:ext cx="2514600" cy="2514600"/>
          </a:xfrm>
          <a:prstGeom prst="rect">
            <a:avLst/>
          </a:prstGeom>
        </p:spPr>
      </p:pic>
      <p:pic>
        <p:nvPicPr>
          <p:cNvPr id="17" name="Graphic 16" descr="Target Audience with solid fill">
            <a:extLst>
              <a:ext uri="{FF2B5EF4-FFF2-40B4-BE49-F238E27FC236}">
                <a16:creationId xmlns:a16="http://schemas.microsoft.com/office/drawing/2014/main" id="{CB6B5FEB-3F82-58BE-42BF-02DD6C78F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821926" y="5410063"/>
            <a:ext cx="1824408" cy="1824408"/>
          </a:xfrm>
          <a:prstGeom prst="rect">
            <a:avLst/>
          </a:prstGeom>
        </p:spPr>
      </p:pic>
      <p:pic>
        <p:nvPicPr>
          <p:cNvPr id="19" name="Graphic 18" descr="Social network with solid fill">
            <a:extLst>
              <a:ext uri="{FF2B5EF4-FFF2-40B4-BE49-F238E27FC236}">
                <a16:creationId xmlns:a16="http://schemas.microsoft.com/office/drawing/2014/main" id="{BCB31120-09D6-43D8-882B-8979C0F369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411200" y="1638300"/>
            <a:ext cx="2045044" cy="2045044"/>
          </a:xfrm>
          <a:prstGeom prst="rect">
            <a:avLst/>
          </a:prstGeom>
        </p:spPr>
      </p:pic>
      <p:pic>
        <p:nvPicPr>
          <p:cNvPr id="21" name="Graphic 20" descr="Artificial Intelligence with solid fill">
            <a:extLst>
              <a:ext uri="{FF2B5EF4-FFF2-40B4-BE49-F238E27FC236}">
                <a16:creationId xmlns:a16="http://schemas.microsoft.com/office/drawing/2014/main" id="{AFCE1CCD-3AF5-3C75-C7D2-0A6C160C15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8426966" y="3403586"/>
            <a:ext cx="2133600" cy="2133600"/>
          </a:xfrm>
          <a:prstGeom prst="rect">
            <a:avLst/>
          </a:prstGeom>
        </p:spPr>
      </p:pic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094F82D8-84D7-F4C8-A671-8A326BFC3B5B}"/>
              </a:ext>
            </a:extLst>
          </p:cNvPr>
          <p:cNvSpPr/>
          <p:nvPr/>
        </p:nvSpPr>
        <p:spPr>
          <a:xfrm>
            <a:off x="5610855" y="4121865"/>
            <a:ext cx="2816111" cy="879793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BE5EA1-F020-294A-52A8-27013FFE25CC}"/>
              </a:ext>
            </a:extLst>
          </p:cNvPr>
          <p:cNvCxnSpPr/>
          <p:nvPr/>
        </p:nvCxnSpPr>
        <p:spPr>
          <a:xfrm flipH="1">
            <a:off x="10560566" y="2660822"/>
            <a:ext cx="2850634" cy="180956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4B3EFD-6E73-A10C-4A4C-516543A2FB28}"/>
              </a:ext>
            </a:extLst>
          </p:cNvPr>
          <p:cNvCxnSpPr/>
          <p:nvPr/>
        </p:nvCxnSpPr>
        <p:spPr>
          <a:xfrm flipH="1" flipV="1">
            <a:off x="10560566" y="4470386"/>
            <a:ext cx="3261360" cy="185188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47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3107E-B3E9-E399-0EA6-593D3C24E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B6C289E-985E-C2EA-7B58-5ED18AC5B398}"/>
              </a:ext>
            </a:extLst>
          </p:cNvPr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A1F9178-6ED0-5733-EF88-B17DD99985DB}"/>
              </a:ext>
            </a:extLst>
          </p:cNvPr>
          <p:cNvSpPr txBox="1"/>
          <p:nvPr/>
        </p:nvSpPr>
        <p:spPr>
          <a:xfrm>
            <a:off x="2219928" y="299761"/>
            <a:ext cx="40284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Work Plan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DFE2629-7096-64BB-3722-C16CBE4FB2B0}"/>
              </a:ext>
            </a:extLst>
          </p:cNvPr>
          <p:cNvSpPr txBox="1"/>
          <p:nvPr/>
        </p:nvSpPr>
        <p:spPr>
          <a:xfrm>
            <a:off x="2219928" y="1562100"/>
            <a:ext cx="15458472" cy="9191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3"/>
              </a:lnSpc>
            </a:pPr>
            <a:r>
              <a:rPr lang="en-US" sz="4000" dirty="0">
                <a:solidFill>
                  <a:srgbClr val="000000"/>
                </a:solidFill>
                <a:latin typeface="Roboto Bold"/>
              </a:rPr>
              <a:t>WP1 - Title: Usability and efficacy analysis of LLMs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Bold"/>
              </a:rPr>
              <a:t>Collect and study student interactions with GPT-based tools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Bold"/>
              </a:rPr>
              <a:t>Evaluate effectiveness in teaching communication skills (e.g., MI, SPIKES)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Bold"/>
              </a:rPr>
              <a:t>Capture user feedback and performance via structured datasets</a:t>
            </a:r>
          </a:p>
          <a:p>
            <a:pPr>
              <a:lnSpc>
                <a:spcPts val="4483"/>
              </a:lnSpc>
            </a:pPr>
            <a:endParaRPr lang="en-US" sz="4699" dirty="0">
              <a:solidFill>
                <a:srgbClr val="000000"/>
              </a:solidFill>
              <a:latin typeface="Roboto Bold"/>
            </a:endParaRPr>
          </a:p>
          <a:p>
            <a:pPr>
              <a:lnSpc>
                <a:spcPts val="4483"/>
              </a:lnSpc>
            </a:pPr>
            <a:r>
              <a:rPr lang="en-US" sz="4000" dirty="0">
                <a:solidFill>
                  <a:srgbClr val="000000"/>
                </a:solidFill>
                <a:latin typeface="Roboto Bold"/>
              </a:rPr>
              <a:t>WP2 - Title: Expand prompting pipeline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Bold"/>
              </a:rPr>
              <a:t>Refine prompting for LLMs to simulate realistic patient interactions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Bold"/>
              </a:rPr>
              <a:t>Incorporate video/audio features to increase immersion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Bold"/>
              </a:rPr>
              <a:t>Use Chain-of-Thought prompting to scaffold metacognitive reasoning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endParaRPr lang="en-US" sz="4699" dirty="0">
              <a:solidFill>
                <a:srgbClr val="000000"/>
              </a:solidFill>
              <a:latin typeface="Roboto Bold"/>
            </a:endParaRPr>
          </a:p>
          <a:p>
            <a:pPr>
              <a:lnSpc>
                <a:spcPts val="4483"/>
              </a:lnSpc>
            </a:pPr>
            <a:r>
              <a:rPr lang="en-US" sz="4000" dirty="0">
                <a:solidFill>
                  <a:srgbClr val="000000"/>
                </a:solidFill>
                <a:latin typeface="Roboto Bold"/>
              </a:rPr>
              <a:t>WP3 - Title: Augment existing concept map assessments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Bold"/>
              </a:rPr>
              <a:t>Use RAG and LLMs to generate and support </a:t>
            </a:r>
            <a:r>
              <a:rPr lang="en-US" sz="2800" dirty="0" err="1">
                <a:solidFill>
                  <a:srgbClr val="000000"/>
                </a:solidFill>
                <a:latin typeface="Roboto Bold"/>
              </a:rPr>
              <a:t>CCàT</a:t>
            </a:r>
            <a:r>
              <a:rPr lang="en-US" sz="2800" dirty="0">
                <a:solidFill>
                  <a:srgbClr val="000000"/>
                </a:solidFill>
                <a:latin typeface="Roboto Bold"/>
              </a:rPr>
              <a:t> (fill-in-the-blank concept maps)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Bold"/>
              </a:rPr>
              <a:t>Develop tools to suggest, justify, or provide feedback on concept placement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 Bold"/>
              </a:rPr>
              <a:t>Link concept maps to AI for dynamic, personalized learning support</a:t>
            </a:r>
          </a:p>
          <a:p>
            <a:pPr lvl="1">
              <a:lnSpc>
                <a:spcPts val="4483"/>
              </a:lnSpc>
            </a:pPr>
            <a:endParaRPr lang="en-US" sz="3200" dirty="0">
              <a:solidFill>
                <a:srgbClr val="000000"/>
              </a:solidFill>
              <a:latin typeface="Roboto Bold"/>
            </a:endParaRP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29225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081AC-A8CB-C450-D7FA-BDC270A4B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012DF5F-DA57-0FC3-D6D8-A0F9EAD34684}"/>
              </a:ext>
            </a:extLst>
          </p:cNvPr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76EDD6E-6EF3-5523-A400-CA2CFAB01F15}"/>
              </a:ext>
            </a:extLst>
          </p:cNvPr>
          <p:cNvSpPr txBox="1"/>
          <p:nvPr/>
        </p:nvSpPr>
        <p:spPr>
          <a:xfrm>
            <a:off x="2219928" y="299761"/>
            <a:ext cx="153060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Expertise Sought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5D3DA74-EAA9-7833-8677-834F02AF513B}"/>
              </a:ext>
            </a:extLst>
          </p:cNvPr>
          <p:cNvSpPr txBox="1"/>
          <p:nvPr/>
        </p:nvSpPr>
        <p:spPr>
          <a:xfrm>
            <a:off x="2219928" y="1866900"/>
            <a:ext cx="6924072" cy="701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4000" b="1" u="sng" dirty="0"/>
              <a:t>AI Techniques To Be Used</a:t>
            </a:r>
          </a:p>
          <a:p>
            <a:endParaRPr lang="en-GB" sz="3200" b="1" dirty="0"/>
          </a:p>
          <a:p>
            <a:r>
              <a:rPr lang="en-GB" sz="3200" b="1" dirty="0"/>
              <a:t>LLMs:</a:t>
            </a:r>
            <a:r>
              <a:rPr lang="en-GB" sz="3200" dirty="0"/>
              <a:t> Personalized conversation and communication feedback</a:t>
            </a:r>
          </a:p>
          <a:p>
            <a:endParaRPr lang="en-GB" sz="3200" dirty="0"/>
          </a:p>
          <a:p>
            <a:r>
              <a:rPr lang="en-GB" sz="3200" b="1" dirty="0"/>
              <a:t>RAG (Retrieval-Augmented Generation):</a:t>
            </a:r>
            <a:r>
              <a:rPr lang="en-GB" sz="3200" dirty="0"/>
              <a:t> Ensures grounded responses based on validated content</a:t>
            </a:r>
          </a:p>
          <a:p>
            <a:endParaRPr lang="en-GB" sz="3200" dirty="0"/>
          </a:p>
          <a:p>
            <a:r>
              <a:rPr lang="en-GB" sz="3200" b="1" dirty="0"/>
              <a:t>Chain-of-Thought Prompting:</a:t>
            </a:r>
            <a:r>
              <a:rPr lang="en-GB" sz="3200" dirty="0"/>
              <a:t> Encourages deeper student reflection</a:t>
            </a:r>
          </a:p>
          <a:p>
            <a:endParaRPr lang="en-GB" sz="3200" dirty="0"/>
          </a:p>
          <a:p>
            <a:r>
              <a:rPr lang="en-GB" sz="3200" b="1" dirty="0"/>
              <a:t>Graph-based NLP (e.g., Neo4j):</a:t>
            </a:r>
            <a:r>
              <a:rPr lang="en-GB" sz="3200" dirty="0"/>
              <a:t> Builds and manipulates concept maps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F8E5A-62C6-AF98-65CD-81D4ACBCCF77}"/>
              </a:ext>
            </a:extLst>
          </p:cNvPr>
          <p:cNvSpPr txBox="1"/>
          <p:nvPr/>
        </p:nvSpPr>
        <p:spPr>
          <a:xfrm>
            <a:off x="9872964" y="1866900"/>
            <a:ext cx="6924072" cy="6524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4000" b="1" u="sng" dirty="0"/>
              <a:t>Expertise &amp; Collaboration</a:t>
            </a:r>
          </a:p>
          <a:p>
            <a:endParaRPr lang="en-GB" sz="3200" b="1" dirty="0"/>
          </a:p>
          <a:p>
            <a:r>
              <a:rPr lang="en-GB" sz="3200" b="1" dirty="0"/>
              <a:t>Prompting &amp; NLP:</a:t>
            </a:r>
            <a:r>
              <a:rPr lang="en-GB" sz="3200" dirty="0"/>
              <a:t> Design of robust prompting pipelines</a:t>
            </a:r>
          </a:p>
          <a:p>
            <a:endParaRPr lang="en-GB" sz="3200" dirty="0"/>
          </a:p>
          <a:p>
            <a:r>
              <a:rPr lang="en-GB" sz="3200" b="1" dirty="0"/>
              <a:t>Medical Education:</a:t>
            </a:r>
            <a:r>
              <a:rPr lang="en-GB" sz="3200" dirty="0"/>
              <a:t> Communication training expertise</a:t>
            </a:r>
          </a:p>
          <a:p>
            <a:endParaRPr lang="en-GB" sz="3200" dirty="0"/>
          </a:p>
          <a:p>
            <a:r>
              <a:rPr lang="en-GB" sz="3200" b="1" dirty="0"/>
              <a:t>Graph Tech &amp; Pedagogy:</a:t>
            </a:r>
            <a:r>
              <a:rPr lang="en-GB" sz="3200" dirty="0"/>
              <a:t> Concept map assessment tools</a:t>
            </a:r>
          </a:p>
          <a:p>
            <a:endParaRPr lang="en-GB" sz="3200" dirty="0"/>
          </a:p>
          <a:p>
            <a:r>
              <a:rPr lang="en-GB" sz="3200" b="1" dirty="0"/>
              <a:t>Circle U Network:</a:t>
            </a:r>
            <a:r>
              <a:rPr lang="en-GB" sz="3200" dirty="0"/>
              <a:t> Supporting scalability, multilingual access, and open science</a:t>
            </a:r>
          </a:p>
        </p:txBody>
      </p:sp>
    </p:spTree>
    <p:extLst>
      <p:ext uri="{BB962C8B-B14F-4D97-AF65-F5344CB8AC3E}">
        <p14:creationId xmlns:p14="http://schemas.microsoft.com/office/powerpoint/2010/main" val="276333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49" t="-12500" r="-6250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TextBox 5"/>
          <p:cNvSpPr txBox="1"/>
          <p:nvPr/>
        </p:nvSpPr>
        <p:spPr>
          <a:xfrm>
            <a:off x="1028700" y="4922322"/>
            <a:ext cx="12298680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dirty="0">
                <a:solidFill>
                  <a:srgbClr val="FF009D"/>
                </a:solidFill>
                <a:latin typeface="Roboto"/>
              </a:rPr>
              <a:t>Thank you for your attention !</a:t>
            </a:r>
          </a:p>
        </p:txBody>
      </p:sp>
      <p:sp>
        <p:nvSpPr>
          <p:cNvPr id="7" name="Freeform 7"/>
          <p:cNvSpPr/>
          <p:nvPr/>
        </p:nvSpPr>
        <p:spPr>
          <a:xfrm>
            <a:off x="933818" y="1028700"/>
            <a:ext cx="4151354" cy="1390703"/>
          </a:xfrm>
          <a:custGeom>
            <a:avLst/>
            <a:gdLst/>
            <a:ahLst/>
            <a:cxnLst/>
            <a:rect l="l" t="t" r="r" b="b"/>
            <a:pathLst>
              <a:path w="5535138" h="1854271">
                <a:moveTo>
                  <a:pt x="0" y="0"/>
                </a:moveTo>
                <a:lnTo>
                  <a:pt x="5535138" y="0"/>
                </a:lnTo>
                <a:lnTo>
                  <a:pt x="5535138" y="1854271"/>
                </a:lnTo>
                <a:lnTo>
                  <a:pt x="0" y="18542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FB15722-D6E3-3723-82E9-0E1953FCE563}"/>
              </a:ext>
            </a:extLst>
          </p:cNvPr>
          <p:cNvSpPr txBox="1"/>
          <p:nvPr/>
        </p:nvSpPr>
        <p:spPr>
          <a:xfrm>
            <a:off x="5410200" y="1296947"/>
            <a:ext cx="11049000" cy="85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1"/>
              </a:lnSpc>
            </a:pPr>
            <a:r>
              <a:rPr lang="en-US" sz="5115" dirty="0">
                <a:solidFill>
                  <a:srgbClr val="FFFFFF"/>
                </a:solidFill>
                <a:latin typeface="Roboto Mono Bold"/>
              </a:rPr>
              <a:t>​Summer Workshop 25’ London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003E2B-B403-B2B2-1F45-996D072CA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20328"/>
            <a:ext cx="18288000" cy="15666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D80ADF37ADF44973542380C3C41E4" ma:contentTypeVersion="17" ma:contentTypeDescription="Create a new document." ma:contentTypeScope="" ma:versionID="c96b7b8138f1c0c557553fa799bb8b9f">
  <xsd:schema xmlns:xsd="http://www.w3.org/2001/XMLSchema" xmlns:xs="http://www.w3.org/2001/XMLSchema" xmlns:p="http://schemas.microsoft.com/office/2006/metadata/properties" xmlns:ns2="e871556a-fa30-4205-9c84-525bf18ef980" xmlns:ns3="0058a729-3464-4b72-ae1f-e4b6d2a633fa" targetNamespace="http://schemas.microsoft.com/office/2006/metadata/properties" ma:root="true" ma:fieldsID="36f6d707fded0e7c048d7f9cf63746ea" ns2:_="" ns3:_="">
    <xsd:import namespace="e871556a-fa30-4205-9c84-525bf18ef980"/>
    <xsd:import namespace="0058a729-3464-4b72-ae1f-e4b6d2a633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1556a-fa30-4205-9c84-525bf18ef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e87909b-6f91-4c34-a78b-ec0d666c48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8a729-3464-4b72-ae1f-e4b6d2a633f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ece7a1-1bab-4ee8-ab64-61f4546cd0f3}" ma:internalName="TaxCatchAll" ma:showField="CatchAllData" ma:web="0058a729-3464-4b72-ae1f-e4b6d2a633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58a729-3464-4b72-ae1f-e4b6d2a633fa" xsi:nil="true"/>
    <lcf76f155ced4ddcb4097134ff3c332f xmlns="e871556a-fa30-4205-9c84-525bf18ef98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FDF9EB-BB05-467A-8E03-57CD7F341C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71556a-fa30-4205-9c84-525bf18ef980"/>
    <ds:schemaRef ds:uri="0058a729-3464-4b72-ae1f-e4b6d2a633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0B2290-E421-4A1F-B30F-B252E5A1C7F8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0058a729-3464-4b72-ae1f-e4b6d2a633fa"/>
    <ds:schemaRef ds:uri="http://purl.org/dc/terms/"/>
    <ds:schemaRef ds:uri="http://schemas.microsoft.com/office/2006/documentManagement/types"/>
    <ds:schemaRef ds:uri="e871556a-fa30-4205-9c84-525bf18ef980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52A7F55-5B57-4CE5-AAFC-972EFFC1F7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430</Words>
  <Application>Microsoft Office PowerPoint</Application>
  <PresentationFormat>Custom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Roboto Mono Bold</vt:lpstr>
      <vt:lpstr>Calibri</vt:lpstr>
      <vt:lpstr>Roboto Bold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- TRAIL ​Summer workshop 23’</dc:title>
  <dc:creator>Luca La Fisca</dc:creator>
  <cp:lastModifiedBy>Luca LA FISCA</cp:lastModifiedBy>
  <cp:revision>6</cp:revision>
  <dcterms:created xsi:type="dcterms:W3CDTF">2006-08-16T00:00:00Z</dcterms:created>
  <dcterms:modified xsi:type="dcterms:W3CDTF">2025-05-26T08:17:08Z</dcterms:modified>
  <dc:identifier>DAFqTqxsiNY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0x010100F01D80ADF37ADF44973542380C3C41E4</vt:lpwstr>
  </property>
  <property fmtid="{D5CDD505-2E9C-101B-9397-08002B2CF9AE}" pid="3" name="MediaServiceImageTags">
    <vt:lpwstr/>
  </property>
</Properties>
</file>