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4"/>
  </p:sldMasterIdLst>
  <p:sldIdLst>
    <p:sldId id="256" r:id="rId5"/>
    <p:sldId id="259" r:id="rId6"/>
    <p:sldId id="264" r:id="rId7"/>
    <p:sldId id="265" r:id="rId8"/>
    <p:sldId id="266" r:id="rId9"/>
    <p:sldId id="262" r:id="rId10"/>
    <p:sldId id="263" r:id="rId11"/>
    <p:sldId id="261" r:id="rId12"/>
    <p:sldId id="267" r:id="rId13"/>
    <p:sldId id="268" r:id="rId14"/>
    <p:sldId id="257" r:id="rId15"/>
  </p:sldIdLst>
  <p:sldSz cx="18288000" cy="1028700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Bold" panose="02000000000000000000" charset="0"/>
      <p:regular r:id="rId20"/>
      <p:bold r:id="rId21"/>
    </p:embeddedFont>
    <p:embeddedFont>
      <p:font typeface="Roboto Mono Bold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40" userDrawn="1">
          <p15:clr>
            <a:srgbClr val="A4A3A4"/>
          </p15:clr>
        </p15:guide>
        <p15:guide id="3" orient="horz" pos="5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D5A87-EBCA-DACA-C884-1CB902DB1927}" v="4" dt="2025-05-22T12:59:26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51" autoAdjust="0"/>
  </p:normalViewPr>
  <p:slideViewPr>
    <p:cSldViewPr>
      <p:cViewPr>
        <p:scale>
          <a:sx n="66" d="100"/>
          <a:sy n="66" d="100"/>
        </p:scale>
        <p:origin x="110" y="38"/>
      </p:cViewPr>
      <p:guideLst>
        <p:guide orient="horz" pos="2160"/>
        <p:guide pos="1440"/>
        <p:guide orient="horz" pos="5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patholog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49" t="-12500" r="-625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5644264" cy="1890828"/>
          </a:xfrm>
          <a:custGeom>
            <a:avLst/>
            <a:gdLst/>
            <a:ahLst/>
            <a:cxnLst/>
            <a:rect l="l" t="t" r="r" b="b"/>
            <a:pathLst>
              <a:path w="5644264" h="1890828">
                <a:moveTo>
                  <a:pt x="0" y="0"/>
                </a:moveTo>
                <a:lnTo>
                  <a:pt x="5644264" y="0"/>
                </a:lnTo>
                <a:lnTo>
                  <a:pt x="5644264" y="1890828"/>
                </a:lnTo>
                <a:lnTo>
                  <a:pt x="0" y="1890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0" y="3148128"/>
            <a:ext cx="18288000" cy="2703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61"/>
              </a:lnSpc>
            </a:pPr>
            <a:r>
              <a:rPr lang="en-US" sz="4800" b="1" dirty="0">
                <a:solidFill>
                  <a:srgbClr val="FFFFFF"/>
                </a:solidFill>
                <a:latin typeface="Roboto"/>
              </a:rPr>
              <a:t>Adapting foundational vision models to instance segmentation and data quality assessment with few annotations: application in histopathology.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39000" y="1715374"/>
            <a:ext cx="11049000" cy="85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1"/>
              </a:lnSpc>
            </a:pPr>
            <a:r>
              <a:rPr lang="en-US" sz="5115" dirty="0">
                <a:solidFill>
                  <a:srgbClr val="FFFFFF"/>
                </a:solidFill>
                <a:latin typeface="Roboto Mono Bold"/>
              </a:rPr>
              <a:t>​Summer Workshop 25’ London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BAA95BB-3EDE-2242-B0CA-3CB5C6F48133}"/>
              </a:ext>
            </a:extLst>
          </p:cNvPr>
          <p:cNvSpPr txBox="1"/>
          <p:nvPr/>
        </p:nvSpPr>
        <p:spPr>
          <a:xfrm>
            <a:off x="0" y="6026694"/>
            <a:ext cx="182880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61"/>
              </a:lnSpc>
            </a:pPr>
            <a:r>
              <a:rPr lang="en-US" sz="3600" dirty="0">
                <a:solidFill>
                  <a:srgbClr val="E52182"/>
                </a:solidFill>
                <a:latin typeface="Roboto"/>
              </a:rPr>
              <a:t>Project n°1</a:t>
            </a:r>
          </a:p>
          <a:p>
            <a:pPr algn="ctr">
              <a:lnSpc>
                <a:spcPts val="7161"/>
              </a:lnSpc>
            </a:pPr>
            <a:r>
              <a:rPr lang="en-US" sz="2400" dirty="0">
                <a:solidFill>
                  <a:srgbClr val="E52182"/>
                </a:solidFill>
                <a:latin typeface="Roboto"/>
              </a:rPr>
              <a:t>Clément Fuchs</a:t>
            </a:r>
            <a:r>
              <a:rPr lang="en-US" sz="2400" baseline="30000" dirty="0">
                <a:solidFill>
                  <a:srgbClr val="E52182"/>
                </a:solidFill>
                <a:latin typeface="Roboto"/>
              </a:rPr>
              <a:t>1</a:t>
            </a:r>
            <a:r>
              <a:rPr lang="en-US" sz="2400" dirty="0">
                <a:solidFill>
                  <a:srgbClr val="E52182"/>
                </a:solidFill>
                <a:latin typeface="Roboto"/>
              </a:rPr>
              <a:t> – Benoît Gérin</a:t>
            </a:r>
            <a:r>
              <a:rPr lang="en-US" sz="2400" baseline="30000" dirty="0">
                <a:solidFill>
                  <a:srgbClr val="E52182"/>
                </a:solidFill>
                <a:latin typeface="Roboto"/>
              </a:rPr>
              <a:t>1</a:t>
            </a:r>
            <a:r>
              <a:rPr lang="en-US" sz="2400" dirty="0">
                <a:solidFill>
                  <a:srgbClr val="E52182"/>
                </a:solidFill>
                <a:latin typeface="Roboto"/>
              </a:rPr>
              <a:t> – Maxence Wynen</a:t>
            </a:r>
            <a:r>
              <a:rPr lang="en-US" sz="2400" baseline="30000" dirty="0">
                <a:solidFill>
                  <a:srgbClr val="E52182"/>
                </a:solidFill>
                <a:latin typeface="Roboto"/>
              </a:rPr>
              <a:t>1</a:t>
            </a:r>
            <a:r>
              <a:rPr lang="en-US" sz="2400" dirty="0">
                <a:solidFill>
                  <a:srgbClr val="E52182"/>
                </a:solidFill>
                <a:latin typeface="Roboto"/>
              </a:rPr>
              <a:t>– Laura Jimenez</a:t>
            </a:r>
            <a:r>
              <a:rPr lang="en-US" sz="2400" baseline="30000" dirty="0">
                <a:solidFill>
                  <a:srgbClr val="E52182"/>
                </a:solidFill>
                <a:latin typeface="Roboto"/>
              </a:rPr>
              <a:t>2</a:t>
            </a:r>
            <a:r>
              <a:rPr lang="en-US" sz="2400" dirty="0">
                <a:solidFill>
                  <a:srgbClr val="E52182"/>
                </a:solidFill>
                <a:latin typeface="Roboto"/>
              </a:rPr>
              <a:t> – Arthur Lefebvre</a:t>
            </a:r>
            <a:r>
              <a:rPr lang="en-US" sz="2400" baseline="30000" dirty="0">
                <a:solidFill>
                  <a:srgbClr val="E52182"/>
                </a:solidFill>
                <a:latin typeface="Roboto"/>
              </a:rPr>
              <a:t>3</a:t>
            </a:r>
          </a:p>
          <a:p>
            <a:pPr algn="ctr"/>
            <a:r>
              <a:rPr lang="en-US" sz="2400" dirty="0">
                <a:solidFill>
                  <a:srgbClr val="E52182"/>
                </a:solidFill>
                <a:latin typeface="Roboto"/>
              </a:rPr>
              <a:t>1: </a:t>
            </a:r>
            <a:r>
              <a:rPr lang="en-US" sz="2400" dirty="0" err="1">
                <a:solidFill>
                  <a:srgbClr val="E52182"/>
                </a:solidFill>
                <a:latin typeface="Roboto"/>
              </a:rPr>
              <a:t>UCLouvain</a:t>
            </a:r>
            <a:r>
              <a:rPr lang="en-US" sz="2400" dirty="0">
                <a:solidFill>
                  <a:srgbClr val="E52182"/>
                </a:solidFill>
                <a:latin typeface="Roboto"/>
              </a:rPr>
              <a:t> ; 2: ULB ; 3: Imperial College London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526936-AFFD-8BF0-F67D-110DCD3D51A2}"/>
              </a:ext>
            </a:extLst>
          </p:cNvPr>
          <p:cNvSpPr/>
          <p:nvPr/>
        </p:nvSpPr>
        <p:spPr>
          <a:xfrm>
            <a:off x="0" y="8724900"/>
            <a:ext cx="18288000" cy="156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23EF3-1A3F-ABF0-EB70-865C24911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4" y="8953500"/>
            <a:ext cx="16339452" cy="11111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7F3F8-C621-F9FF-1BDC-1001F9DD9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19609C-E3E6-AB50-8B10-983D504CC825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766D774-B739-4423-723E-C137448E9EF9}"/>
              </a:ext>
            </a:extLst>
          </p:cNvPr>
          <p:cNvSpPr txBox="1"/>
          <p:nvPr/>
        </p:nvSpPr>
        <p:spPr>
          <a:xfrm>
            <a:off x="2219928" y="299761"/>
            <a:ext cx="153060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Datasets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14193-BFA5-6AAD-E7B4-1FBB1EDF6E61}"/>
              </a:ext>
            </a:extLst>
          </p:cNvPr>
          <p:cNvSpPr txBox="1"/>
          <p:nvPr/>
        </p:nvSpPr>
        <p:spPr>
          <a:xfrm>
            <a:off x="2286000" y="1433478"/>
            <a:ext cx="126858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Lizard: https://www.kaggle.com/datasets/aadimator/lizard-dataset (495000 nuclei / Colon only). </a:t>
            </a:r>
          </a:p>
          <a:p>
            <a:r>
              <a:rPr lang="en-US" dirty="0" err="1"/>
              <a:t>PanNuke</a:t>
            </a:r>
            <a:r>
              <a:rPr lang="en-US" dirty="0"/>
              <a:t>: https://huggingface.co/datasets/RationAI/PanNuke (205000 nuclei from different tissues).</a:t>
            </a:r>
          </a:p>
          <a:p>
            <a:r>
              <a:rPr lang="en-US" dirty="0" err="1"/>
              <a:t>NuCLS</a:t>
            </a:r>
            <a:r>
              <a:rPr lang="en-US" dirty="0"/>
              <a:t>: https://sites.google.com/view/nucls/home (220000 nuclei / Breast only).</a:t>
            </a:r>
          </a:p>
          <a:p>
            <a:r>
              <a:rPr lang="en-US" dirty="0" err="1"/>
              <a:t>MoNuSac</a:t>
            </a:r>
            <a:r>
              <a:rPr lang="en-US" dirty="0"/>
              <a:t>: https://monusac-2020.grand-challenge.org/ (46 000 nuclei from 37 centers and 71 patients).    </a:t>
            </a:r>
          </a:p>
          <a:p>
            <a:r>
              <a:rPr lang="en-US" dirty="0" err="1"/>
              <a:t>ConSEP</a:t>
            </a:r>
            <a:r>
              <a:rPr lang="en-US" dirty="0"/>
              <a:t>:  https://paperswithcode.com/dataset/consep (41 1000 X 1000 images with instance annotations for 24 319 nuclei –– Colon only).</a:t>
            </a:r>
          </a:p>
          <a:p>
            <a:r>
              <a:rPr lang="en-US" dirty="0"/>
              <a:t>Ocelot:  https://ocelot2023.grand-challenge.org/datasets/ (113 026 nuclei from 663 patches of size 1024 X 1024, 6 organs)</a:t>
            </a:r>
          </a:p>
          <a:p>
            <a:r>
              <a:rPr lang="en-US" dirty="0" err="1"/>
              <a:t>Panoptils</a:t>
            </a:r>
            <a:r>
              <a:rPr lang="en-US" dirty="0"/>
              <a:t>: https://sites.google.com/view/panoptils/ (814 886 nuclei from 1709 patches, breast cancer)</a:t>
            </a:r>
          </a:p>
          <a:p>
            <a:r>
              <a:rPr lang="en-US" dirty="0"/>
              <a:t>PUMA:  https://puma.grand-challenge.org/ (310 patches of size 1024 x 1024 with instance annotations, about 100 000 nuclei in total, 8 different organs)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6263094" y="192387"/>
            <a:ext cx="6529432" cy="12446497"/>
            <a:chOff x="0" y="0"/>
            <a:chExt cx="333121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1210" cy="6350000"/>
            </a:xfrm>
            <a:custGeom>
              <a:avLst/>
              <a:gdLst/>
              <a:ahLst/>
              <a:cxnLst/>
              <a:rect l="l" t="t" r="r" b="b"/>
              <a:pathLst>
                <a:path w="3331210" h="6350000">
                  <a:moveTo>
                    <a:pt x="3192780" y="0"/>
                  </a:moveTo>
                  <a:lnTo>
                    <a:pt x="138430" y="0"/>
                  </a:lnTo>
                  <a:cubicBezTo>
                    <a:pt x="62230" y="0"/>
                    <a:pt x="0" y="63500"/>
                    <a:pt x="0" y="140970"/>
                  </a:cubicBezTo>
                  <a:lnTo>
                    <a:pt x="0" y="6209030"/>
                  </a:lnTo>
                  <a:cubicBezTo>
                    <a:pt x="0" y="6286500"/>
                    <a:pt x="62230" y="6350000"/>
                    <a:pt x="138430" y="6350000"/>
                  </a:cubicBezTo>
                  <a:lnTo>
                    <a:pt x="3192780" y="6350000"/>
                  </a:lnTo>
                  <a:cubicBezTo>
                    <a:pt x="3268980" y="6350000"/>
                    <a:pt x="3331210" y="6286500"/>
                    <a:pt x="3331210" y="6209030"/>
                  </a:cubicBezTo>
                  <a:lnTo>
                    <a:pt x="3331210" y="140970"/>
                  </a:lnTo>
                  <a:cubicBezTo>
                    <a:pt x="3331210" y="63500"/>
                    <a:pt x="3268980" y="0"/>
                    <a:pt x="3192780" y="0"/>
                  </a:cubicBezTo>
                  <a:close/>
                </a:path>
              </a:pathLst>
            </a:custGeom>
            <a:blipFill>
              <a:blip r:embed="rId2"/>
              <a:stretch>
                <a:fillRect l="-151750" r="-151750" b="-19068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799068" y="3326636"/>
            <a:ext cx="11802048" cy="2447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91"/>
              </a:lnSpc>
            </a:pPr>
            <a:r>
              <a:rPr lang="en-GB" sz="2676" spc="5" dirty="0">
                <a:solidFill>
                  <a:srgbClr val="FFFFFF"/>
                </a:solidFill>
                <a:latin typeface="Roboto Bold"/>
              </a:rPr>
              <a:t>If you need a table-of-contents slide</a:t>
            </a:r>
          </a:p>
          <a:p>
            <a:pPr algn="just">
              <a:lnSpc>
                <a:spcPts val="6691"/>
              </a:lnSpc>
            </a:pPr>
            <a:r>
              <a:rPr lang="en-GB" sz="2676" spc="5" dirty="0">
                <a:solidFill>
                  <a:srgbClr val="FFFFFF"/>
                </a:solidFill>
                <a:latin typeface="Roboto Bold"/>
              </a:rPr>
              <a:t>If you need a table-of-contents slide</a:t>
            </a:r>
          </a:p>
          <a:p>
            <a:pPr algn="just">
              <a:lnSpc>
                <a:spcPts val="6691"/>
              </a:lnSpc>
            </a:pPr>
            <a:endParaRPr lang="en-US" sz="2676" spc="5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5" name="Freeform 5"/>
          <p:cNvSpPr/>
          <p:nvPr/>
        </p:nvSpPr>
        <p:spPr>
          <a:xfrm rot="5400000">
            <a:off x="3044130" y="3607114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 rot="5400000">
            <a:off x="3044130" y="4448639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7"/>
                </a:lnTo>
                <a:lnTo>
                  <a:pt x="0" y="509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 rot="5400000">
            <a:off x="3044130" y="5293353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 rot="5400000">
            <a:off x="3044130" y="6150255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 rot="5400000">
            <a:off x="3044130" y="6994970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Freeform 10"/>
          <p:cNvSpPr/>
          <p:nvPr/>
        </p:nvSpPr>
        <p:spPr>
          <a:xfrm rot="5400000">
            <a:off x="3044130" y="7839685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>
          <a:xfrm rot="5400000">
            <a:off x="3044130" y="8726671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2" name="Freeform 12"/>
          <p:cNvSpPr/>
          <p:nvPr/>
        </p:nvSpPr>
        <p:spPr>
          <a:xfrm>
            <a:off x="1466804" y="1028700"/>
            <a:ext cx="4184634" cy="1400182"/>
          </a:xfrm>
          <a:custGeom>
            <a:avLst/>
            <a:gdLst/>
            <a:ahLst/>
            <a:cxnLst/>
            <a:rect l="l" t="t" r="r" b="b"/>
            <a:pathLst>
              <a:path w="4184634" h="1400182">
                <a:moveTo>
                  <a:pt x="0" y="0"/>
                </a:moveTo>
                <a:lnTo>
                  <a:pt x="4184634" y="0"/>
                </a:lnTo>
                <a:lnTo>
                  <a:pt x="4184634" y="1400182"/>
                </a:lnTo>
                <a:lnTo>
                  <a:pt x="0" y="140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3" name="TextBox 13"/>
          <p:cNvSpPr txBox="1"/>
          <p:nvPr/>
        </p:nvSpPr>
        <p:spPr>
          <a:xfrm>
            <a:off x="6542840" y="1345165"/>
            <a:ext cx="11016983" cy="85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61"/>
              </a:lnSpc>
            </a:pPr>
            <a:r>
              <a:rPr lang="en-US" sz="5115" dirty="0">
                <a:solidFill>
                  <a:srgbClr val="000038"/>
                </a:solidFill>
                <a:latin typeface="Roboto Mono Bold"/>
              </a:rPr>
              <a:t>​Summer Workshop 25’ London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2219928" y="734963"/>
            <a:ext cx="15610872" cy="1630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dirty="0">
                <a:solidFill>
                  <a:srgbClr val="FF009D"/>
                </a:solidFill>
                <a:latin typeface="Roboto Mono Bold"/>
              </a:rPr>
              <a:t>Adapting foundational vision models to instance segmentation and data quality assessment  with few annotations: application in histopathology. </a:t>
            </a:r>
          </a:p>
          <a:p>
            <a:pPr algn="l">
              <a:lnSpc>
                <a:spcPts val="7441"/>
              </a:lnSpc>
            </a:pPr>
            <a:endParaRPr lang="en-US" dirty="0">
              <a:solidFill>
                <a:srgbClr val="FF009D"/>
              </a:solidFill>
              <a:latin typeface="Roboto Mon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19928" y="1816807"/>
            <a:ext cx="7381272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What is histopathology 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25790" y="9399079"/>
            <a:ext cx="920421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7"/>
              </a:lnSpc>
            </a:pPr>
            <a:r>
              <a:rPr lang="en-US" sz="4000" dirty="0">
                <a:solidFill>
                  <a:srgbClr val="000000"/>
                </a:solidFill>
                <a:latin typeface="Roboto"/>
              </a:rPr>
              <a:t>Large images (~100k X 100k pixels)</a:t>
            </a:r>
          </a:p>
        </p:txBody>
      </p:sp>
      <p:pic>
        <p:nvPicPr>
          <p:cNvPr id="9" name="Picture 8" descr="A pink and blue cells under a microscope&#10;&#10;AI-generated content may be incorrect.">
            <a:extLst>
              <a:ext uri="{FF2B5EF4-FFF2-40B4-BE49-F238E27FC236}">
                <a16:creationId xmlns:a16="http://schemas.microsoft.com/office/drawing/2014/main" id="{B583B682-00C4-86AF-C32B-2962CA35C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2684982"/>
            <a:ext cx="7381272" cy="4920848"/>
          </a:xfrm>
          <a:prstGeom prst="rect">
            <a:avLst/>
          </a:prstGeom>
        </p:spPr>
      </p:pic>
      <p:pic>
        <p:nvPicPr>
          <p:cNvPr id="11" name="Picture 10" descr="A close-up of a cell&#10;&#10;AI-generated content may be incorrect.">
            <a:extLst>
              <a:ext uri="{FF2B5EF4-FFF2-40B4-BE49-F238E27FC236}">
                <a16:creationId xmlns:a16="http://schemas.microsoft.com/office/drawing/2014/main" id="{C209CBAB-8D14-71A1-BEF7-0A0A73A3C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99" y="2684982"/>
            <a:ext cx="6667501" cy="4917036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096D66B0-4840-5361-763A-F0DE5023D832}"/>
              </a:ext>
            </a:extLst>
          </p:cNvPr>
          <p:cNvSpPr txBox="1"/>
          <p:nvPr/>
        </p:nvSpPr>
        <p:spPr>
          <a:xfrm>
            <a:off x="4399421" y="7925403"/>
            <a:ext cx="1040355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"/>
              </a:rPr>
              <a:t>Examples taken from Wikipedia [1].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91B42-A7C5-DFCA-19FA-B00E4DC6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98BC078-83D2-9009-A672-14CCC122917C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6A7F3D3-9C65-BA7C-2E2B-ECD14BF8BEE2}"/>
              </a:ext>
            </a:extLst>
          </p:cNvPr>
          <p:cNvSpPr txBox="1"/>
          <p:nvPr/>
        </p:nvSpPr>
        <p:spPr>
          <a:xfrm>
            <a:off x="2219928" y="734963"/>
            <a:ext cx="15610872" cy="1630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dirty="0">
                <a:solidFill>
                  <a:srgbClr val="FF009D"/>
                </a:solidFill>
                <a:latin typeface="Roboto Mono Bold"/>
              </a:rPr>
              <a:t>Adapting foundational vision models to instance segmentation and data quality assessment  with few annotations: application in histopathology. </a:t>
            </a:r>
          </a:p>
          <a:p>
            <a:pPr algn="l">
              <a:lnSpc>
                <a:spcPts val="7441"/>
              </a:lnSpc>
            </a:pPr>
            <a:endParaRPr lang="en-US" dirty="0">
              <a:solidFill>
                <a:srgbClr val="FF009D"/>
              </a:solidFill>
              <a:latin typeface="Roboto Mono Bold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7C70D29-3681-9ECE-370C-C9A6B6EE7D50}"/>
              </a:ext>
            </a:extLst>
          </p:cNvPr>
          <p:cNvSpPr txBox="1"/>
          <p:nvPr/>
        </p:nvSpPr>
        <p:spPr>
          <a:xfrm>
            <a:off x="2219928" y="1790700"/>
            <a:ext cx="13629672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“Foundational Models” for histopathology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353DFC4-C717-781E-7BA5-49590ADCA54E}"/>
              </a:ext>
            </a:extLst>
          </p:cNvPr>
          <p:cNvSpPr txBox="1"/>
          <p:nvPr/>
        </p:nvSpPr>
        <p:spPr>
          <a:xfrm>
            <a:off x="2209800" y="9410700"/>
            <a:ext cx="16062210" cy="551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7"/>
              </a:lnSpc>
            </a:pPr>
            <a:r>
              <a:rPr lang="en-US" sz="4000" dirty="0">
                <a:solidFill>
                  <a:srgbClr val="000000"/>
                </a:solidFill>
                <a:latin typeface="Roboto"/>
              </a:rPr>
              <a:t>Pre-training using data </a:t>
            </a:r>
            <a:r>
              <a:rPr lang="en-US" sz="4000" i="1" dirty="0">
                <a:solidFill>
                  <a:srgbClr val="000000"/>
                </a:solidFill>
                <a:latin typeface="Roboto"/>
              </a:rPr>
              <a:t>without </a:t>
            </a:r>
            <a:r>
              <a:rPr lang="en-US" sz="4000" dirty="0">
                <a:solidFill>
                  <a:srgbClr val="000000"/>
                </a:solidFill>
                <a:latin typeface="Roboto"/>
              </a:rPr>
              <a:t>annotations (~10</a:t>
            </a:r>
            <a:r>
              <a:rPr lang="en-US" sz="4000" baseline="30000" dirty="0">
                <a:solidFill>
                  <a:srgbClr val="000000"/>
                </a:solidFill>
                <a:latin typeface="Roboto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Roboto"/>
              </a:rPr>
              <a:t> – 10</a:t>
            </a:r>
            <a:r>
              <a:rPr lang="en-US" sz="4000" baseline="30000" dirty="0">
                <a:solidFill>
                  <a:srgbClr val="000000"/>
                </a:solidFill>
                <a:latin typeface="Roboto"/>
              </a:rPr>
              <a:t>9</a:t>
            </a:r>
            <a:r>
              <a:rPr lang="en-US" sz="4000" dirty="0">
                <a:solidFill>
                  <a:srgbClr val="000000"/>
                </a:solidFill>
                <a:latin typeface="Roboto"/>
              </a:rPr>
              <a:t> patches)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B0B54-8771-F9DB-7E3C-51568A9AA567}"/>
              </a:ext>
            </a:extLst>
          </p:cNvPr>
          <p:cNvSpPr txBox="1"/>
          <p:nvPr/>
        </p:nvSpPr>
        <p:spPr>
          <a:xfrm>
            <a:off x="13411200" y="4201755"/>
            <a:ext cx="455601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7"/>
              </a:lnSpc>
            </a:pPr>
            <a:r>
              <a:rPr lang="en-US" dirty="0">
                <a:solidFill>
                  <a:srgbClr val="000000"/>
                </a:solidFill>
                <a:latin typeface="Roboto"/>
              </a:rPr>
              <a:t>Typical downstream tasks: </a:t>
            </a:r>
          </a:p>
          <a:p>
            <a:pPr marL="571500" indent="-571500">
              <a:lnSpc>
                <a:spcPts val="4197"/>
              </a:lnSpc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Roboto"/>
              </a:rPr>
              <a:t>Patch / Slide classification</a:t>
            </a:r>
          </a:p>
          <a:p>
            <a:pPr marL="571500" indent="-571500">
              <a:lnSpc>
                <a:spcPts val="4197"/>
              </a:lnSpc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Roboto"/>
              </a:rPr>
              <a:t>Survival prediction</a:t>
            </a:r>
          </a:p>
          <a:p>
            <a:pPr marL="571500" indent="-571500">
              <a:lnSpc>
                <a:spcPts val="4197"/>
              </a:lnSpc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Roboto"/>
              </a:rPr>
              <a:t>Semantic segmentation</a:t>
            </a:r>
          </a:p>
          <a:p>
            <a:pPr marL="571500" indent="-571500">
              <a:lnSpc>
                <a:spcPts val="4197"/>
              </a:lnSpc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Roboto"/>
              </a:rPr>
              <a:t>More recently, </a:t>
            </a:r>
            <a:r>
              <a:rPr lang="en-US" i="1" dirty="0">
                <a:solidFill>
                  <a:srgbClr val="000000"/>
                </a:solidFill>
                <a:latin typeface="Roboto"/>
              </a:rPr>
              <a:t>instance segmentation</a:t>
            </a:r>
            <a:endParaRPr lang="en-US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8" name="Picture 7" descr="A diagram of a complex structure&#10;&#10;AI-generated content may be incorrect.">
            <a:extLst>
              <a:ext uri="{FF2B5EF4-FFF2-40B4-BE49-F238E27FC236}">
                <a16:creationId xmlns:a16="http://schemas.microsoft.com/office/drawing/2014/main" id="{5C580C62-B6F3-C257-A40E-3FECF8FF7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85" y="2781300"/>
            <a:ext cx="9711116" cy="53364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DA544137-ED55-67EF-0B6A-31BA2CFA6CD9}"/>
              </a:ext>
            </a:extLst>
          </p:cNvPr>
          <p:cNvSpPr txBox="1"/>
          <p:nvPr/>
        </p:nvSpPr>
        <p:spPr>
          <a:xfrm>
            <a:off x="2245642" y="8276510"/>
            <a:ext cx="1040355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"/>
              </a:rPr>
              <a:t>HIPT [2], a foundational model for histopathology. The encoders are trained in a self-supervised manner using the DINO method. Note how the model can encode patches at different scales. Figure taken from [2].</a:t>
            </a:r>
          </a:p>
        </p:txBody>
      </p:sp>
    </p:spTree>
    <p:extLst>
      <p:ext uri="{BB962C8B-B14F-4D97-AF65-F5344CB8AC3E}">
        <p14:creationId xmlns:p14="http://schemas.microsoft.com/office/powerpoint/2010/main" val="28646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90FAE-6527-E2CF-5F01-9D805C4C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F73937-5DD1-8921-B5E8-8E6D48EAFEAE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8420358-C995-7633-C06E-208988DF28F4}"/>
              </a:ext>
            </a:extLst>
          </p:cNvPr>
          <p:cNvSpPr txBox="1"/>
          <p:nvPr/>
        </p:nvSpPr>
        <p:spPr>
          <a:xfrm>
            <a:off x="2219928" y="734963"/>
            <a:ext cx="15610872" cy="1630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dirty="0">
                <a:solidFill>
                  <a:srgbClr val="FF009D"/>
                </a:solidFill>
                <a:latin typeface="Roboto Mono Bold"/>
              </a:rPr>
              <a:t>Adapting foundational vision models to instance segmentation and data quality assessment  with few annotations: application in histopathology. </a:t>
            </a:r>
          </a:p>
          <a:p>
            <a:pPr algn="l">
              <a:lnSpc>
                <a:spcPts val="7441"/>
              </a:lnSpc>
            </a:pPr>
            <a:endParaRPr lang="en-US" dirty="0">
              <a:solidFill>
                <a:srgbClr val="FF009D"/>
              </a:solidFill>
              <a:latin typeface="Roboto Mono Bold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C947575-A8EA-C37C-363E-6BBB6E3D2449}"/>
              </a:ext>
            </a:extLst>
          </p:cNvPr>
          <p:cNvSpPr txBox="1"/>
          <p:nvPr/>
        </p:nvSpPr>
        <p:spPr>
          <a:xfrm>
            <a:off x="2219928" y="1740607"/>
            <a:ext cx="15382272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Instance segmentation with foundational models  </a:t>
            </a:r>
          </a:p>
        </p:txBody>
      </p:sp>
      <p:pic>
        <p:nvPicPr>
          <p:cNvPr id="7" name="Picture 6" descr="A collage of images of different colored shapes&#10;&#10;AI-generated content may be incorrect.">
            <a:extLst>
              <a:ext uri="{FF2B5EF4-FFF2-40B4-BE49-F238E27FC236}">
                <a16:creationId xmlns:a16="http://schemas.microsoft.com/office/drawing/2014/main" id="{603FD6A2-750B-36F1-464B-354614BE3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65409"/>
            <a:ext cx="5393364" cy="5386239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F38423BE-391A-4714-1F6F-5E0470941258}"/>
              </a:ext>
            </a:extLst>
          </p:cNvPr>
          <p:cNvSpPr txBox="1"/>
          <p:nvPr/>
        </p:nvSpPr>
        <p:spPr>
          <a:xfrm>
            <a:off x="2514600" y="7817703"/>
            <a:ext cx="5334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"/>
              </a:rPr>
              <a:t>Example of nuclei instance segmentation in pancreatic tissue. Ground truth in first row, prediction in second. Figure taken from [3].</a:t>
            </a:r>
          </a:p>
        </p:txBody>
      </p:sp>
      <p:pic>
        <p:nvPicPr>
          <p:cNvPr id="10" name="Picture 9" descr="A diagram of a cell embedding&#10;&#10;AI-generated content may be incorrect.">
            <a:extLst>
              <a:ext uri="{FF2B5EF4-FFF2-40B4-BE49-F238E27FC236}">
                <a16:creationId xmlns:a16="http://schemas.microsoft.com/office/drawing/2014/main" id="{A0304317-6AEA-41D0-0908-C7AAA959A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064" y="2365409"/>
            <a:ext cx="6390615" cy="5617837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B3CC2F58-7F52-2611-127D-AD884E7AC514}"/>
              </a:ext>
            </a:extLst>
          </p:cNvPr>
          <p:cNvSpPr txBox="1"/>
          <p:nvPr/>
        </p:nvSpPr>
        <p:spPr>
          <a:xfrm>
            <a:off x="9448799" y="8170902"/>
            <a:ext cx="685287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"/>
              </a:rPr>
              <a:t>Example of a SOTA instance segmentation technique in histopathology. The encoder is initialized with a foundational model. Figure taken from [3].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BA2921-DF1D-77A2-1266-75106951E644}"/>
              </a:ext>
            </a:extLst>
          </p:cNvPr>
          <p:cNvSpPr/>
          <p:nvPr/>
        </p:nvSpPr>
        <p:spPr>
          <a:xfrm>
            <a:off x="10668000" y="4686300"/>
            <a:ext cx="5715000" cy="2819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5755E9F-90FB-2959-B583-D0FAD5B90067}"/>
              </a:ext>
            </a:extLst>
          </p:cNvPr>
          <p:cNvSpPr txBox="1"/>
          <p:nvPr/>
        </p:nvSpPr>
        <p:spPr>
          <a:xfrm>
            <a:off x="8129275" y="4637809"/>
            <a:ext cx="263904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Roboto"/>
              </a:rPr>
              <a:t>Foundational model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8B27E2-9BD3-1828-1D9D-731F7E626F70}"/>
              </a:ext>
            </a:extLst>
          </p:cNvPr>
          <p:cNvCxnSpPr/>
          <p:nvPr/>
        </p:nvCxnSpPr>
        <p:spPr>
          <a:xfrm>
            <a:off x="10210800" y="5143500"/>
            <a:ext cx="381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>
            <a:extLst>
              <a:ext uri="{FF2B5EF4-FFF2-40B4-BE49-F238E27FC236}">
                <a16:creationId xmlns:a16="http://schemas.microsoft.com/office/drawing/2014/main" id="{D1E3A9B3-04F0-8EAE-4382-40E85EF76790}"/>
              </a:ext>
            </a:extLst>
          </p:cNvPr>
          <p:cNvSpPr txBox="1"/>
          <p:nvPr/>
        </p:nvSpPr>
        <p:spPr>
          <a:xfrm>
            <a:off x="2225790" y="9410700"/>
            <a:ext cx="1590981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7"/>
              </a:lnSpc>
            </a:pPr>
            <a:r>
              <a:rPr lang="en-US" sz="4000" dirty="0">
                <a:solidFill>
                  <a:srgbClr val="000000"/>
                </a:solidFill>
                <a:latin typeface="Roboto"/>
              </a:rPr>
              <a:t>Individual instances of the same class </a:t>
            </a:r>
            <a:r>
              <a:rPr lang="fr-B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≠ </a:t>
            </a:r>
            <a:r>
              <a:rPr lang="fr-BE" sz="4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semantic</a:t>
            </a:r>
            <a:r>
              <a:rPr lang="fr-B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segmentation</a:t>
            </a:r>
            <a:endParaRPr lang="en-US" sz="4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8A243-CC70-476E-A95B-AF33D4E5A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8A85FC-F3B4-AF2E-1497-16D6A8B7E641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09F5D99-A971-4BB7-84F3-D26D41C24EBB}"/>
              </a:ext>
            </a:extLst>
          </p:cNvPr>
          <p:cNvSpPr txBox="1"/>
          <p:nvPr/>
        </p:nvSpPr>
        <p:spPr>
          <a:xfrm>
            <a:off x="2219928" y="734963"/>
            <a:ext cx="15610872" cy="1630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dirty="0">
                <a:solidFill>
                  <a:srgbClr val="FF009D"/>
                </a:solidFill>
                <a:latin typeface="Roboto Mono Bold"/>
              </a:rPr>
              <a:t>Adapting foundational vision models to instance segmentation and data quality assessment  with few annotations: application in histopathology. </a:t>
            </a:r>
          </a:p>
          <a:p>
            <a:pPr algn="l">
              <a:lnSpc>
                <a:spcPts val="7441"/>
              </a:lnSpc>
            </a:pPr>
            <a:endParaRPr lang="en-US" dirty="0">
              <a:solidFill>
                <a:srgbClr val="FF009D"/>
              </a:solidFill>
              <a:latin typeface="Roboto Mono Bold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1EFF005-842C-0720-9FD9-9E54BF6B9A60}"/>
              </a:ext>
            </a:extLst>
          </p:cNvPr>
          <p:cNvSpPr txBox="1"/>
          <p:nvPr/>
        </p:nvSpPr>
        <p:spPr>
          <a:xfrm>
            <a:off x="2219928" y="1740607"/>
            <a:ext cx="15382272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Data quality assessment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9C632CB-81D4-0696-BA64-7222D75D5FFB}"/>
              </a:ext>
            </a:extLst>
          </p:cNvPr>
          <p:cNvSpPr txBox="1"/>
          <p:nvPr/>
        </p:nvSpPr>
        <p:spPr>
          <a:xfrm>
            <a:off x="2209800" y="9410700"/>
            <a:ext cx="9204210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7"/>
              </a:lnSpc>
            </a:pPr>
            <a:r>
              <a:rPr lang="en-US" sz="4000" dirty="0">
                <a:solidFill>
                  <a:srgbClr val="000000"/>
                </a:solidFill>
                <a:latin typeface="Roboto"/>
              </a:rPr>
              <a:t>Imperfect or missing annotations</a:t>
            </a:r>
          </a:p>
        </p:txBody>
      </p:sp>
      <p:pic>
        <p:nvPicPr>
          <p:cNvPr id="7" name="Picture 6" descr="A close-up of a microscope&#10;&#10;AI-generated content may be incorrect.">
            <a:extLst>
              <a:ext uri="{FF2B5EF4-FFF2-40B4-BE49-F238E27FC236}">
                <a16:creationId xmlns:a16="http://schemas.microsoft.com/office/drawing/2014/main" id="{189D3CC1-FC38-0D2D-4176-05EAAB485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27" y="2735200"/>
            <a:ext cx="4653463" cy="4611691"/>
          </a:xfrm>
          <a:prstGeom prst="rect">
            <a:avLst/>
          </a:prstGeom>
        </p:spPr>
      </p:pic>
      <p:pic>
        <p:nvPicPr>
          <p:cNvPr id="9" name="Picture 8" descr="A black and white image of dots&#10;&#10;AI-generated content may be incorrect.">
            <a:extLst>
              <a:ext uri="{FF2B5EF4-FFF2-40B4-BE49-F238E27FC236}">
                <a16:creationId xmlns:a16="http://schemas.microsoft.com/office/drawing/2014/main" id="{5E5C5A80-AD65-05DC-45AD-8A0D62FDE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77" y="2679641"/>
            <a:ext cx="4633852" cy="4693044"/>
          </a:xfrm>
          <a:prstGeom prst="rect">
            <a:avLst/>
          </a:prstGeom>
        </p:spPr>
      </p:pic>
      <p:pic>
        <p:nvPicPr>
          <p:cNvPr id="11" name="Picture 10" descr="A black and white image of a foot print&#10;&#10;AI-generated content may be incorrect.">
            <a:extLst>
              <a:ext uri="{FF2B5EF4-FFF2-40B4-BE49-F238E27FC236}">
                <a16:creationId xmlns:a16="http://schemas.microsoft.com/office/drawing/2014/main" id="{620CCE8A-87C3-00ED-9D3B-42DBFF1A8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899" y="2747303"/>
            <a:ext cx="4633852" cy="4625381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46C61A7C-2163-A8FD-3264-37B38E21F0B0}"/>
              </a:ext>
            </a:extLst>
          </p:cNvPr>
          <p:cNvSpPr txBox="1"/>
          <p:nvPr/>
        </p:nvSpPr>
        <p:spPr>
          <a:xfrm>
            <a:off x="2843861" y="7551800"/>
            <a:ext cx="2996841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7"/>
              </a:lnSpc>
            </a:pPr>
            <a:r>
              <a:rPr lang="en-US" sz="2400" dirty="0">
                <a:solidFill>
                  <a:srgbClr val="000000"/>
                </a:solidFill>
                <a:latin typeface="Roboto"/>
              </a:rPr>
              <a:t>Raw Image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033D2A0B-7322-C0B3-11B6-1EC102760105}"/>
              </a:ext>
            </a:extLst>
          </p:cNvPr>
          <p:cNvSpPr txBox="1"/>
          <p:nvPr/>
        </p:nvSpPr>
        <p:spPr>
          <a:xfrm>
            <a:off x="7239000" y="7551800"/>
            <a:ext cx="40386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7"/>
              </a:lnSpc>
            </a:pPr>
            <a:r>
              <a:rPr lang="en-US" sz="2400" dirty="0">
                <a:solidFill>
                  <a:srgbClr val="000000"/>
                </a:solidFill>
                <a:latin typeface="Roboto"/>
              </a:rPr>
              <a:t>Correct annotation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C293CCB5-C492-E86F-CAA1-E26511B8CB3A}"/>
              </a:ext>
            </a:extLst>
          </p:cNvPr>
          <p:cNvSpPr txBox="1"/>
          <p:nvPr/>
        </p:nvSpPr>
        <p:spPr>
          <a:xfrm>
            <a:off x="11887200" y="7551800"/>
            <a:ext cx="449580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7"/>
              </a:lnSpc>
            </a:pPr>
            <a:r>
              <a:rPr lang="en-US" sz="2400" dirty="0">
                <a:solidFill>
                  <a:srgbClr val="000000"/>
                </a:solidFill>
                <a:latin typeface="Roboto"/>
              </a:rPr>
              <a:t>Annotation with detection errors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3A2BFC3-5C67-1ED9-6226-19567B51D257}"/>
              </a:ext>
            </a:extLst>
          </p:cNvPr>
          <p:cNvSpPr txBox="1"/>
          <p:nvPr/>
        </p:nvSpPr>
        <p:spPr>
          <a:xfrm>
            <a:off x="2219928" y="8208668"/>
            <a:ext cx="1393447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7"/>
              </a:lnSpc>
            </a:pPr>
            <a:r>
              <a:rPr lang="en-US" sz="3600" dirty="0">
                <a:solidFill>
                  <a:srgbClr val="000000"/>
                </a:solidFill>
                <a:latin typeface="Roboto"/>
              </a:rPr>
              <a:t>Example of missing annotations in </a:t>
            </a:r>
            <a:r>
              <a:rPr lang="en-US" sz="3600" dirty="0" err="1">
                <a:solidFill>
                  <a:srgbClr val="000000"/>
                </a:solidFill>
                <a:latin typeface="Roboto"/>
              </a:rPr>
              <a:t>MoNuSAC</a:t>
            </a:r>
            <a:r>
              <a:rPr lang="en-US" sz="3600" dirty="0">
                <a:solidFill>
                  <a:srgbClr val="000000"/>
                </a:solidFill>
                <a:latin typeface="Roboto"/>
              </a:rPr>
              <a:t>, taken from [4] </a:t>
            </a:r>
          </a:p>
        </p:txBody>
      </p:sp>
    </p:spTree>
    <p:extLst>
      <p:ext uri="{BB962C8B-B14F-4D97-AF65-F5344CB8AC3E}">
        <p14:creationId xmlns:p14="http://schemas.microsoft.com/office/powerpoint/2010/main" val="17949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107E-B3E9-E399-0EA6-593D3C24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6C289E-985E-C2EA-7B58-5ED18AC5B398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A1F9178-6ED0-5733-EF88-B17DD99985DB}"/>
              </a:ext>
            </a:extLst>
          </p:cNvPr>
          <p:cNvSpPr txBox="1"/>
          <p:nvPr/>
        </p:nvSpPr>
        <p:spPr>
          <a:xfrm>
            <a:off x="2219928" y="299761"/>
            <a:ext cx="40284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Work Plan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DFE2629-7096-64BB-3722-C16CBE4FB2B0}"/>
              </a:ext>
            </a:extLst>
          </p:cNvPr>
          <p:cNvSpPr txBox="1"/>
          <p:nvPr/>
        </p:nvSpPr>
        <p:spPr>
          <a:xfrm>
            <a:off x="2219928" y="1866900"/>
            <a:ext cx="15458472" cy="342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WP1 – Framework implementation: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Casting all datasets to the same format 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Instantiate adaptations methods with the foundational models missing from previous studies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4699" dirty="0">
              <a:solidFill>
                <a:srgbClr val="000000"/>
              </a:solidFill>
              <a:latin typeface="Roboto Bold"/>
            </a:endParaRPr>
          </a:p>
          <a:p>
            <a:pPr>
              <a:lnSpc>
                <a:spcPts val="4483"/>
              </a:lnSpc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F7823-39E4-5DDD-9B7F-F69D42C76366}"/>
              </a:ext>
            </a:extLst>
          </p:cNvPr>
          <p:cNvSpPr txBox="1"/>
          <p:nvPr/>
        </p:nvSpPr>
        <p:spPr>
          <a:xfrm>
            <a:off x="2219928" y="4434108"/>
            <a:ext cx="12136054" cy="467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WP2 - Instance Segmentation: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Fine-tune the models with the adaptation methods on all datasets for instance segmentation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Fine-tune the models with the adaptation methods on </a:t>
            </a:r>
            <a:r>
              <a:rPr lang="en-US" sz="3200" dirty="0" err="1">
                <a:solidFill>
                  <a:srgbClr val="000000"/>
                </a:solidFill>
                <a:latin typeface="Roboto Bold"/>
              </a:rPr>
              <a:t>MoNuSAC</a:t>
            </a:r>
            <a:r>
              <a:rPr lang="en-US" sz="3200" dirty="0">
                <a:solidFill>
                  <a:srgbClr val="000000"/>
                </a:solidFill>
                <a:latin typeface="Roboto Bold"/>
              </a:rPr>
              <a:t> (baseline and cleaned dataset) to detect missing or incorrect annotations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Eventually, add tricks to the adaptation methods for improved performances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81AC-A8CB-C450-D7FA-BDC270A4B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12DF5F-DA57-0FC3-D6D8-A0F9EAD34684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76EDD6E-6EF3-5523-A400-CA2CFAB01F15}"/>
              </a:ext>
            </a:extLst>
          </p:cNvPr>
          <p:cNvSpPr txBox="1"/>
          <p:nvPr/>
        </p:nvSpPr>
        <p:spPr>
          <a:xfrm>
            <a:off x="2219928" y="299761"/>
            <a:ext cx="153060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Expertise Sought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5D3DA74-EAA9-7833-8677-834F02AF513B}"/>
              </a:ext>
            </a:extLst>
          </p:cNvPr>
          <p:cNvSpPr txBox="1"/>
          <p:nvPr/>
        </p:nvSpPr>
        <p:spPr>
          <a:xfrm>
            <a:off x="1828800" y="1866900"/>
            <a:ext cx="15458472" cy="404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ts val="4483"/>
              </a:lnSpc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Some experience with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Pytho</a:t>
            </a:r>
            <a:r>
              <a:rPr lang="en-US" sz="3200" dirty="0">
                <a:solidFill>
                  <a:srgbClr val="000000"/>
                </a:solidFill>
                <a:latin typeface="Roboto Bold"/>
              </a:rPr>
              <a:t>n and </a:t>
            </a:r>
            <a:r>
              <a:rPr lang="en-US" sz="3200" dirty="0" err="1">
                <a:solidFill>
                  <a:srgbClr val="000000"/>
                </a:solidFill>
                <a:latin typeface="Roboto Bold"/>
              </a:rPr>
              <a:t>PyTorch</a:t>
            </a: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 lvl="1">
              <a:lnSpc>
                <a:spcPts val="4483"/>
              </a:lnSpc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Knowledge and skills in foundational models fine-tuning or instance segmentation are appreciated but not necessary</a:t>
            </a:r>
          </a:p>
          <a:p>
            <a:pPr>
              <a:lnSpc>
                <a:spcPts val="4483"/>
              </a:lnSpc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>
              <a:lnSpc>
                <a:spcPts val="4483"/>
              </a:lnSpc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4699" dirty="0">
              <a:solidFill>
                <a:srgbClr val="000000"/>
              </a:solidFill>
              <a:latin typeface="Roboto Bold"/>
            </a:endParaRP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4699" dirty="0">
              <a:solidFill>
                <a:srgbClr val="000000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6333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49" t="-12500" r="-625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TextBox 5"/>
          <p:cNvSpPr txBox="1"/>
          <p:nvPr/>
        </p:nvSpPr>
        <p:spPr>
          <a:xfrm>
            <a:off x="1028700" y="4922322"/>
            <a:ext cx="12298680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dirty="0">
                <a:solidFill>
                  <a:srgbClr val="FF009D"/>
                </a:solidFill>
                <a:latin typeface="Roboto"/>
              </a:rPr>
              <a:t>Thank you for your attention !</a:t>
            </a:r>
          </a:p>
        </p:txBody>
      </p:sp>
      <p:sp>
        <p:nvSpPr>
          <p:cNvPr id="7" name="Freeform 7"/>
          <p:cNvSpPr/>
          <p:nvPr/>
        </p:nvSpPr>
        <p:spPr>
          <a:xfrm>
            <a:off x="933818" y="1028700"/>
            <a:ext cx="4151354" cy="1390703"/>
          </a:xfrm>
          <a:custGeom>
            <a:avLst/>
            <a:gdLst/>
            <a:ahLst/>
            <a:cxnLst/>
            <a:rect l="l" t="t" r="r" b="b"/>
            <a:pathLst>
              <a:path w="5535138" h="1854271">
                <a:moveTo>
                  <a:pt x="0" y="0"/>
                </a:moveTo>
                <a:lnTo>
                  <a:pt x="5535138" y="0"/>
                </a:lnTo>
                <a:lnTo>
                  <a:pt x="5535138" y="1854271"/>
                </a:lnTo>
                <a:lnTo>
                  <a:pt x="0" y="1854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FB15722-D6E3-3723-82E9-0E1953FCE563}"/>
              </a:ext>
            </a:extLst>
          </p:cNvPr>
          <p:cNvSpPr txBox="1"/>
          <p:nvPr/>
        </p:nvSpPr>
        <p:spPr>
          <a:xfrm>
            <a:off x="5410200" y="1296947"/>
            <a:ext cx="11049000" cy="85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1"/>
              </a:lnSpc>
            </a:pPr>
            <a:r>
              <a:rPr lang="en-US" sz="5115" dirty="0">
                <a:solidFill>
                  <a:srgbClr val="FFFFFF"/>
                </a:solidFill>
                <a:latin typeface="Roboto Mono Bold"/>
              </a:rPr>
              <a:t>​Summer Workshop 25’ London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003E2B-B403-B2B2-1F45-996D072CA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20328"/>
            <a:ext cx="18288000" cy="15666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0A252-1730-EC55-9F4D-C468A8176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A36479A-1452-F715-5DCA-D8A4651F4FF0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0FA7E1D-48FD-13BC-773E-CA4FE95FBF4F}"/>
              </a:ext>
            </a:extLst>
          </p:cNvPr>
          <p:cNvSpPr txBox="1"/>
          <p:nvPr/>
        </p:nvSpPr>
        <p:spPr>
          <a:xfrm>
            <a:off x="2219928" y="299761"/>
            <a:ext cx="153060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References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0737B6-7E85-F2C1-FC0F-C7D2B163DCBC}"/>
              </a:ext>
            </a:extLst>
          </p:cNvPr>
          <p:cNvSpPr txBox="1"/>
          <p:nvPr/>
        </p:nvSpPr>
        <p:spPr>
          <a:xfrm>
            <a:off x="2219928" y="1471578"/>
            <a:ext cx="121386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[1] </a:t>
            </a:r>
            <a:r>
              <a:rPr lang="en-US" sz="2400" dirty="0">
                <a:hlinkClick r:id="rId3"/>
              </a:rPr>
              <a:t>https://en.wikipedia.org/wiki/Histopathology</a:t>
            </a:r>
            <a:r>
              <a:rPr lang="en-US" sz="2400" dirty="0"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r>
              <a:rPr lang="en-US" sz="2400" dirty="0"/>
              <a:t>[2] Chen, R. J., Chen, C., Li, Y., Chen, T. Y., </a:t>
            </a:r>
            <a:r>
              <a:rPr lang="en-US" sz="2400" dirty="0" err="1"/>
              <a:t>Trister</a:t>
            </a:r>
            <a:r>
              <a:rPr lang="en-US" sz="2400" dirty="0"/>
              <a:t>, A. D., Krishnan, R. G., &amp; Mahmood, F. (2022). Scaling vision transformers to gigapixel images via hierarchical self-supervised learning. In Proceedings of the IEEE/CVF conference on computer vision and pattern recognition (pp. 16144-16155).</a:t>
            </a:r>
          </a:p>
          <a:p>
            <a:r>
              <a:rPr lang="en-US" sz="2400" dirty="0"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[3] </a:t>
            </a:r>
            <a:r>
              <a:rPr lang="en-US" sz="2400" dirty="0" err="1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Hörst</a:t>
            </a:r>
            <a:r>
              <a:rPr lang="en-US" sz="2400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F., Rempe, M., Heine, L., Seibold, C., Keyl, J., Baldini, G., ... &amp; </a:t>
            </a:r>
            <a:r>
              <a:rPr lang="en-US" sz="2400" dirty="0" err="1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Kleesiek</a:t>
            </a:r>
            <a:r>
              <a:rPr lang="en-US" sz="2400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J. (2024). </a:t>
            </a:r>
            <a:r>
              <a:rPr lang="en-US" sz="2400" dirty="0" err="1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Cellvit</a:t>
            </a:r>
            <a:r>
              <a:rPr lang="en-US" sz="2400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Vision transformers for precise cell segmentation and classification. </a:t>
            </a:r>
            <a:r>
              <a:rPr lang="en-US" sz="2400" i="1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Medical Image Analysis</a:t>
            </a:r>
            <a:r>
              <a:rPr lang="en-US" sz="2400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2400" i="1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94</a:t>
            </a:r>
            <a:r>
              <a:rPr lang="en-US" sz="2400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103143.</a:t>
            </a:r>
          </a:p>
          <a:p>
            <a:r>
              <a:rPr lang="en-US" sz="2400" dirty="0"/>
              <a:t>[4] </a:t>
            </a:r>
            <a:r>
              <a:rPr lang="en-GB" sz="2400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Jiménez, L. G., &amp; </a:t>
            </a:r>
            <a:r>
              <a:rPr lang="en-GB" sz="2400" dirty="0" err="1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Decaestecker</a:t>
            </a:r>
            <a:r>
              <a:rPr lang="en-GB" sz="2400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C. (2024). Impact of imperfect annotations on CNN training and performance for instance segmentation and classification in digital pathology. </a:t>
            </a:r>
            <a:r>
              <a:rPr lang="fr-BE" sz="2400" i="1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Computers in </a:t>
            </a:r>
            <a:r>
              <a:rPr lang="fr-BE" sz="2400" i="1" dirty="0" err="1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biology</a:t>
            </a:r>
            <a:r>
              <a:rPr lang="fr-BE" sz="2400" i="1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and </a:t>
            </a:r>
            <a:r>
              <a:rPr lang="fr-BE" sz="2400" i="1" dirty="0" err="1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medicine</a:t>
            </a:r>
            <a:r>
              <a:rPr lang="fr-BE" sz="2400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fr-BE" sz="2400" i="1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177</a:t>
            </a:r>
            <a:r>
              <a:rPr lang="fr-BE" sz="2400" dirty="0">
                <a:effectLst/>
                <a:latin typeface="Aptos" panose="020B00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108586.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42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d31f8d0-88a3-4f8e-a1e2-46f3145c2f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2C9534353614D88D87B1ADE2433DB" ma:contentTypeVersion="15" ma:contentTypeDescription="Crée un document." ma:contentTypeScope="" ma:versionID="63e70071d1c2f293abd0729a6dacdb16">
  <xsd:schema xmlns:xsd="http://www.w3.org/2001/XMLSchema" xmlns:xs="http://www.w3.org/2001/XMLSchema" xmlns:p="http://schemas.microsoft.com/office/2006/metadata/properties" xmlns:ns3="7d31f8d0-88a3-4f8e-a1e2-46f3145c2f0c" xmlns:ns4="17cf37e1-b28c-41b7-88be-6cc064e8b0ac" targetNamespace="http://schemas.microsoft.com/office/2006/metadata/properties" ma:root="true" ma:fieldsID="d2a43d233b7ad8b57f566dbd5e441cd2" ns3:_="" ns4:_="">
    <xsd:import namespace="7d31f8d0-88a3-4f8e-a1e2-46f3145c2f0c"/>
    <xsd:import namespace="17cf37e1-b28c-41b7-88be-6cc064e8b0ac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1f8d0-88a3-4f8e-a1e2-46f3145c2f0c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f37e1-b28c-41b7-88be-6cc064e8b0a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0B2290-E421-4A1F-B30F-B252E5A1C7F8}">
  <ds:schemaRefs>
    <ds:schemaRef ds:uri="http://purl.org/dc/dcmitype/"/>
    <ds:schemaRef ds:uri="http://schemas.microsoft.com/office/infopath/2007/PartnerControls"/>
    <ds:schemaRef ds:uri="17cf37e1-b28c-41b7-88be-6cc064e8b0a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d31f8d0-88a3-4f8e-a1e2-46f3145c2f0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52A7F55-5B57-4CE5-AAFC-972EFFC1F7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577D43-FAD9-4487-B1D7-A6DD2A327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31f8d0-88a3-4f8e-a1e2-46f3145c2f0c"/>
    <ds:schemaRef ds:uri="17cf37e1-b28c-41b7-88be-6cc064e8b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835</Words>
  <Application>Microsoft Office PowerPoint</Application>
  <PresentationFormat>Custom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Roboto Mono Bold</vt:lpstr>
      <vt:lpstr>Roboto Bold</vt:lpstr>
      <vt:lpstr>Roboto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- TRAIL ​Summer workshop 23’</dc:title>
  <dc:creator>Luca La Fisca</dc:creator>
  <cp:lastModifiedBy>Clément Fuchs</cp:lastModifiedBy>
  <cp:revision>8</cp:revision>
  <dcterms:created xsi:type="dcterms:W3CDTF">2006-08-16T00:00:00Z</dcterms:created>
  <dcterms:modified xsi:type="dcterms:W3CDTF">2025-05-22T16:33:30Z</dcterms:modified>
  <dc:identifier>DAFqTqxsiNY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0x0101005E22C9534353614D88D87B1ADE2433DB</vt:lpwstr>
  </property>
  <property fmtid="{D5CDD505-2E9C-101B-9397-08002B2CF9AE}" pid="3" name="MediaServiceImageTags">
    <vt:lpwstr/>
  </property>
</Properties>
</file>