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83" r:id="rId6"/>
    <p:sldId id="288" r:id="rId7"/>
    <p:sldId id="257" r:id="rId8"/>
    <p:sldId id="289" r:id="rId9"/>
    <p:sldId id="290" r:id="rId10"/>
    <p:sldId id="292" r:id="rId11"/>
    <p:sldId id="291" r:id="rId12"/>
    <p:sldId id="295" r:id="rId13"/>
    <p:sldId id="297" r:id="rId14"/>
    <p:sldId id="296" r:id="rId15"/>
    <p:sldId id="298" r:id="rId16"/>
    <p:sldId id="29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/>
    <p:restoredTop sz="81338"/>
  </p:normalViewPr>
  <p:slideViewPr>
    <p:cSldViewPr snapToGrid="0">
      <p:cViewPr varScale="1">
        <p:scale>
          <a:sx n="67" d="100"/>
          <a:sy n="67" d="100"/>
        </p:scale>
        <p:origin x="10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dème Germeau" userId="c4c7fc02-b1c8-49b4-aa77-9a2b9fdb9021" providerId="ADAL" clId="{21E4441C-2437-43C7-9B75-5324AF7B84CA}"/>
    <pc:docChg chg="modSld">
      <pc:chgData name="Nicodème Germeau" userId="c4c7fc02-b1c8-49b4-aa77-9a2b9fdb9021" providerId="ADAL" clId="{21E4441C-2437-43C7-9B75-5324AF7B84CA}" dt="2023-07-27T15:00:55.286" v="11" actId="20577"/>
      <pc:docMkLst>
        <pc:docMk/>
      </pc:docMkLst>
      <pc:sldChg chg="modSp mod">
        <pc:chgData name="Nicodème Germeau" userId="c4c7fc02-b1c8-49b4-aa77-9a2b9fdb9021" providerId="ADAL" clId="{21E4441C-2437-43C7-9B75-5324AF7B84CA}" dt="2023-07-27T15:00:55.286" v="11" actId="20577"/>
        <pc:sldMkLst>
          <pc:docMk/>
          <pc:sldMk cId="0" sldId="256"/>
        </pc:sldMkLst>
        <pc:spChg chg="mod">
          <ac:chgData name="Nicodème Germeau" userId="c4c7fc02-b1c8-49b4-aa77-9a2b9fdb9021" providerId="ADAL" clId="{21E4441C-2437-43C7-9B75-5324AF7B84CA}" dt="2023-07-27T15:00:55.286" v="11" actId="20577"/>
          <ac:spMkLst>
            <pc:docMk/>
            <pc:sldMk cId="0" sldId="256"/>
            <ac:spMk id="24" creationId="{00000000-0000-0000-0000-000000000000}"/>
          </ac:spMkLst>
        </pc:spChg>
        <pc:picChg chg="mod">
          <ac:chgData name="Nicodème Germeau" userId="c4c7fc02-b1c8-49b4-aa77-9a2b9fdb9021" providerId="ADAL" clId="{21E4441C-2437-43C7-9B75-5324AF7B84CA}" dt="2023-07-27T15:00:41.078" v="1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4460-58DD-8A47-80C4-A70001B14C56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92169-92D4-454D-87F3-4B80B63A80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2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Personalisation is not new</a:t>
            </a:r>
          </a:p>
          <a:p>
            <a:pPr lvl="1"/>
            <a:r>
              <a:rPr lang="en-GB" sz="2800" dirty="0">
                <a:solidFill>
                  <a:srgbClr val="0070C0"/>
                </a:solidFill>
              </a:rPr>
              <a:t>Carpet seller will </a:t>
            </a:r>
          </a:p>
          <a:p>
            <a:pPr lvl="1"/>
            <a:r>
              <a:rPr lang="en-GB" sz="2800" dirty="0">
                <a:solidFill>
                  <a:srgbClr val="0070C0"/>
                </a:solidFill>
              </a:rPr>
              <a:t>	show / not show certain carpets</a:t>
            </a:r>
          </a:p>
          <a:p>
            <a:pPr lvl="1"/>
            <a:r>
              <a:rPr lang="en-GB" sz="2800" dirty="0">
                <a:solidFill>
                  <a:srgbClr val="0070C0"/>
                </a:solidFill>
              </a:rPr>
              <a:t>	announce different prices</a:t>
            </a:r>
          </a:p>
          <a:p>
            <a:pPr lvl="1"/>
            <a:r>
              <a:rPr lang="en-GB" sz="2800" dirty="0">
                <a:solidFill>
                  <a:srgbClr val="0070C0"/>
                </a:solidFill>
              </a:rPr>
              <a:t>	lay out options differently (by inviting consumers to compare carpet A, B then ABC – or A and B, then B and C. </a:t>
            </a:r>
          </a:p>
          <a:p>
            <a:endParaRPr lang="en-GB" dirty="0"/>
          </a:p>
          <a:p>
            <a:r>
              <a:rPr lang="en-GB" dirty="0"/>
              <a:t>Such practices are not generally considered unfair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3169-72B5-C34E-A1B6-E7837782AC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7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800" dirty="0">
                <a:effectLst/>
                <a:latin typeface="PerpetuaStd"/>
              </a:rPr>
              <a:t>all aspects of </a:t>
            </a:r>
            <a:r>
              <a:rPr lang="fr-BE" sz="1800" dirty="0" err="1">
                <a:effectLst/>
                <a:latin typeface="PerpetuaStd"/>
              </a:rPr>
              <a:t>human</a:t>
            </a:r>
            <a:r>
              <a:rPr lang="fr-BE" sz="1800" dirty="0">
                <a:effectLst/>
                <a:latin typeface="PerpetuaStd"/>
              </a:rPr>
              <a:t> life are </a:t>
            </a:r>
            <a:r>
              <a:rPr lang="fr-BE" sz="1800" dirty="0" err="1">
                <a:effectLst/>
                <a:latin typeface="PerpetuaStd"/>
              </a:rPr>
              <a:t>contained</a:t>
            </a:r>
            <a:r>
              <a:rPr lang="fr-BE" sz="1800" dirty="0">
                <a:effectLst/>
                <a:latin typeface="PerpetuaStd"/>
              </a:rPr>
              <a:t> in </a:t>
            </a:r>
            <a:r>
              <a:rPr lang="fr-BE" sz="1800" dirty="0" err="1">
                <a:effectLst/>
                <a:latin typeface="PerpetuaStd"/>
              </a:rPr>
              <a:t>these</a:t>
            </a:r>
            <a:r>
              <a:rPr lang="fr-BE" sz="1800" dirty="0">
                <a:effectLst/>
                <a:latin typeface="PerpetuaStd"/>
              </a:rPr>
              <a:t> profiles, </a:t>
            </a:r>
            <a:r>
              <a:rPr lang="fr-BE" sz="1800" dirty="0" err="1">
                <a:effectLst/>
                <a:latin typeface="PerpetuaStd"/>
              </a:rPr>
              <a:t>from</a:t>
            </a:r>
            <a:r>
              <a:rPr lang="fr-BE" sz="1800" dirty="0">
                <a:effectLst/>
                <a:latin typeface="PerpetuaStd"/>
              </a:rPr>
              <a:t> shopping, </a:t>
            </a:r>
            <a:r>
              <a:rPr lang="fr-BE" sz="1800" dirty="0" err="1">
                <a:effectLst/>
                <a:latin typeface="PerpetuaStd"/>
              </a:rPr>
              <a:t>food</a:t>
            </a:r>
            <a:r>
              <a:rPr lang="fr-BE" sz="1800" dirty="0">
                <a:effectLst/>
                <a:latin typeface="PerpetuaStd"/>
              </a:rPr>
              <a:t>, and </a:t>
            </a:r>
            <a:r>
              <a:rPr lang="fr-BE" sz="1800" dirty="0" err="1">
                <a:effectLst/>
                <a:latin typeface="PerpetuaStd"/>
              </a:rPr>
              <a:t>entertainment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preferences</a:t>
            </a:r>
            <a:r>
              <a:rPr lang="fr-BE" sz="1800" dirty="0">
                <a:effectLst/>
                <a:latin typeface="PerpetuaStd"/>
              </a:rPr>
              <a:t> to networks of </a:t>
            </a:r>
            <a:r>
              <a:rPr lang="fr-BE" sz="1800" dirty="0" err="1">
                <a:effectLst/>
                <a:latin typeface="PerpetuaStd"/>
              </a:rPr>
              <a:t>friends</a:t>
            </a:r>
            <a:r>
              <a:rPr lang="fr-BE" sz="1800" dirty="0">
                <a:effectLst/>
                <a:latin typeface="PerpetuaStd"/>
              </a:rPr>
              <a:t>, </a:t>
            </a:r>
            <a:r>
              <a:rPr lang="fr-BE" sz="1800" dirty="0" err="1">
                <a:effectLst/>
                <a:latin typeface="PerpetuaStd"/>
              </a:rPr>
              <a:t>relationships</a:t>
            </a:r>
            <a:r>
              <a:rPr lang="fr-BE" sz="1800" dirty="0">
                <a:effectLst/>
                <a:latin typeface="PerpetuaStd"/>
              </a:rPr>
              <a:t>, </a:t>
            </a:r>
            <a:r>
              <a:rPr lang="fr-BE" sz="1800" dirty="0" err="1">
                <a:effectLst/>
                <a:latin typeface="PerpetuaStd"/>
              </a:rPr>
              <a:t>other</a:t>
            </a:r>
            <a:r>
              <a:rPr lang="fr-BE" sz="1800" dirty="0">
                <a:effectLst/>
                <a:latin typeface="PerpetuaStd"/>
              </a:rPr>
              <a:t> aspects of social life, </a:t>
            </a:r>
            <a:r>
              <a:rPr lang="fr-BE" sz="1800" dirty="0" err="1">
                <a:effectLst/>
                <a:latin typeface="PerpetuaStd"/>
              </a:rPr>
              <a:t>health</a:t>
            </a:r>
            <a:r>
              <a:rPr lang="fr-BE" sz="1800" dirty="0">
                <a:effectLst/>
                <a:latin typeface="PerpetuaStd"/>
              </a:rPr>
              <a:t>, </a:t>
            </a:r>
            <a:r>
              <a:rPr lang="fr-BE" sz="1800" dirty="0" err="1">
                <a:effectLst/>
                <a:latin typeface="PerpetuaStd"/>
              </a:rPr>
              <a:t>physical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movements</a:t>
            </a:r>
            <a:r>
              <a:rPr lang="fr-BE" sz="1800" dirty="0">
                <a:effectLst/>
                <a:latin typeface="PerpetuaStd"/>
              </a:rPr>
              <a:t>, </a:t>
            </a:r>
            <a:r>
              <a:rPr lang="fr-BE" sz="1800" dirty="0" err="1">
                <a:effectLst/>
                <a:latin typeface="PerpetuaStd"/>
              </a:rPr>
              <a:t>driving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hab</a:t>
            </a:r>
            <a:r>
              <a:rPr lang="fr-BE" sz="1800" dirty="0">
                <a:effectLst/>
                <a:latin typeface="PerpetuaStd"/>
              </a:rPr>
              <a:t>- bits or sports-</a:t>
            </a:r>
            <a:r>
              <a:rPr lang="fr-BE" sz="1800" dirty="0" err="1">
                <a:effectLst/>
                <a:latin typeface="PerpetuaStd"/>
              </a:rPr>
              <a:t>related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activities</a:t>
            </a:r>
            <a:r>
              <a:rPr lang="fr-BE" sz="1800" dirty="0">
                <a:effectLst/>
                <a:latin typeface="PerpetuaStd"/>
              </a:rPr>
              <a:t>. </a:t>
            </a:r>
            <a:endParaRPr lang="fr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800" dirty="0" err="1">
                <a:effectLst/>
                <a:latin typeface="PerpetuaStd"/>
              </a:rPr>
              <a:t>behavioural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biometric</a:t>
            </a:r>
            <a:r>
              <a:rPr lang="fr-BE" sz="1800" dirty="0">
                <a:effectLst/>
                <a:latin typeface="PerpetuaStd"/>
              </a:rPr>
              <a:t> profiling: the profiles are </a:t>
            </a:r>
            <a:r>
              <a:rPr lang="fr-BE" sz="1800" dirty="0" err="1">
                <a:effectLst/>
                <a:latin typeface="PerpetuaStd"/>
              </a:rPr>
              <a:t>inferred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from</a:t>
            </a:r>
            <a:r>
              <a:rPr lang="fr-BE" sz="1800" dirty="0">
                <a:effectLst/>
                <a:latin typeface="PerpetuaStd"/>
              </a:rPr>
              <a:t> data </a:t>
            </a:r>
            <a:r>
              <a:rPr lang="fr-BE" sz="1800" dirty="0" err="1">
                <a:effectLst/>
                <a:latin typeface="PerpetuaStd"/>
              </a:rPr>
              <a:t>collected</a:t>
            </a:r>
            <a:r>
              <a:rPr lang="fr-BE" sz="1800" dirty="0">
                <a:effectLst/>
                <a:latin typeface="PerpetuaStd"/>
              </a:rPr>
              <a:t> by </a:t>
            </a:r>
            <a:r>
              <a:rPr lang="fr-BE" sz="1800" dirty="0" err="1">
                <a:effectLst/>
                <a:latin typeface="PerpetuaStd"/>
              </a:rPr>
              <a:t>sophisticated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sensor</a:t>
            </a:r>
            <a:r>
              <a:rPr lang="fr-BE" sz="1800" dirty="0">
                <a:effectLst/>
                <a:latin typeface="PerpetuaStd"/>
              </a:rPr>
              <a:t> technologies </a:t>
            </a:r>
            <a:r>
              <a:rPr lang="fr-BE" sz="1800" dirty="0" err="1">
                <a:effectLst/>
                <a:latin typeface="PerpetuaStd"/>
              </a:rPr>
              <a:t>that</a:t>
            </a:r>
            <a:r>
              <a:rPr lang="fr-BE" sz="1800" dirty="0">
                <a:effectLst/>
                <a:latin typeface="PerpetuaStd"/>
              </a:rPr>
              <a:t> record, store and </a:t>
            </a:r>
            <a:r>
              <a:rPr lang="fr-BE" sz="1800" dirty="0" err="1">
                <a:effectLst/>
                <a:latin typeface="PerpetuaStd"/>
              </a:rPr>
              <a:t>aggregate</a:t>
            </a:r>
            <a:r>
              <a:rPr lang="fr-BE" sz="1800" dirty="0">
                <a:effectLst/>
                <a:latin typeface="PerpetuaStd"/>
              </a:rPr>
              <a:t> machine-</a:t>
            </a:r>
            <a:r>
              <a:rPr lang="fr-BE" sz="1800" dirty="0" err="1">
                <a:effectLst/>
                <a:latin typeface="PerpetuaStd"/>
              </a:rPr>
              <a:t>readable</a:t>
            </a:r>
            <a:r>
              <a:rPr lang="fr-BE" sz="1800" dirty="0">
                <a:effectLst/>
                <a:latin typeface="PerpetuaStd"/>
              </a:rPr>
              <a:t> data about </a:t>
            </a:r>
            <a:r>
              <a:rPr lang="fr-BE" sz="1800" dirty="0" err="1">
                <a:effectLst/>
                <a:latin typeface="PerpetuaStd"/>
              </a:rPr>
              <a:t>behaviours</a:t>
            </a:r>
            <a:r>
              <a:rPr lang="fr-BE" sz="1800" dirty="0">
                <a:effectLst/>
                <a:latin typeface="PerpetuaStd"/>
              </a:rPr>
              <a:t> like speech, facial expression, key-stroke, </a:t>
            </a:r>
            <a:r>
              <a:rPr lang="fr-BE" sz="1800" dirty="0" err="1">
                <a:effectLst/>
                <a:latin typeface="PerpetuaStd"/>
              </a:rPr>
              <a:t>gait</a:t>
            </a:r>
            <a:r>
              <a:rPr lang="fr-BE" sz="1800" dirty="0">
                <a:effectLst/>
                <a:latin typeface="PerpetuaStd"/>
              </a:rPr>
              <a:t>, </a:t>
            </a:r>
            <a:r>
              <a:rPr lang="fr-BE" sz="1800" dirty="0" err="1">
                <a:effectLst/>
                <a:latin typeface="PerpetuaStd"/>
              </a:rPr>
              <a:t>gesture</a:t>
            </a:r>
            <a:r>
              <a:rPr lang="fr-BE" sz="1800" dirty="0">
                <a:effectLst/>
                <a:latin typeface="PerpetuaStd"/>
              </a:rPr>
              <a:t>, </a:t>
            </a:r>
            <a:r>
              <a:rPr lang="fr-BE" sz="1800" dirty="0" err="1">
                <a:effectLst/>
                <a:latin typeface="PerpetuaStd"/>
              </a:rPr>
              <a:t>voice</a:t>
            </a:r>
            <a:r>
              <a:rPr lang="fr-BE" sz="1800" dirty="0">
                <a:effectLst/>
                <a:latin typeface="PerpetuaStd"/>
              </a:rPr>
              <a:t> and </a:t>
            </a:r>
            <a:r>
              <a:rPr lang="fr-BE" sz="1800" dirty="0" err="1">
                <a:effectLst/>
                <a:latin typeface="PerpetuaStd"/>
              </a:rPr>
              <a:t>handwritten</a:t>
            </a:r>
            <a:r>
              <a:rPr lang="fr-BE" sz="1800" dirty="0">
                <a:effectLst/>
                <a:latin typeface="PerpetuaStd"/>
              </a:rPr>
              <a:t> signatures, </a:t>
            </a:r>
            <a:r>
              <a:rPr lang="fr-BE" sz="1800" dirty="0" err="1">
                <a:effectLst/>
                <a:latin typeface="PerpetuaStd"/>
              </a:rPr>
              <a:t>blood</a:t>
            </a:r>
            <a:r>
              <a:rPr lang="fr-BE" sz="1800" dirty="0">
                <a:effectLst/>
                <a:latin typeface="PerpetuaStd"/>
              </a:rPr>
              <a:t> pressure, </a:t>
            </a:r>
            <a:r>
              <a:rPr lang="fr-BE" sz="1800" dirty="0" err="1">
                <a:effectLst/>
                <a:latin typeface="PerpetuaStd"/>
              </a:rPr>
              <a:t>heart</a:t>
            </a:r>
            <a:r>
              <a:rPr lang="fr-BE" sz="1800" dirty="0">
                <a:effectLst/>
                <a:latin typeface="PerpetuaStd"/>
              </a:rPr>
              <a:t> rate or sleeping patterns. </a:t>
            </a:r>
            <a:endParaRPr lang="fr-BE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92169-92D4-454D-87F3-4B80B63A80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Fine: max 4% of annual turnover but fine imposed to Meta closer to 0,3%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92169-92D4-454D-87F3-4B80B63A80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1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800" dirty="0">
                <a:effectLst/>
                <a:latin typeface="PerpetuaStd"/>
              </a:rPr>
              <a:t>The </a:t>
            </a:r>
            <a:r>
              <a:rPr lang="fr-BE" sz="1800" dirty="0" err="1">
                <a:effectLst/>
                <a:latin typeface="PerpetuaStd"/>
              </a:rPr>
              <a:t>incentives</a:t>
            </a:r>
            <a:r>
              <a:rPr lang="fr-BE" sz="1800" dirty="0">
                <a:effectLst/>
                <a:latin typeface="PerpetuaStd"/>
              </a:rPr>
              <a:t> to </a:t>
            </a:r>
            <a:r>
              <a:rPr lang="fr-BE" sz="1800" dirty="0" err="1">
                <a:effectLst/>
                <a:latin typeface="PerpetuaStd"/>
              </a:rPr>
              <a:t>offer</a:t>
            </a:r>
            <a:r>
              <a:rPr lang="fr-BE" sz="1800" dirty="0">
                <a:effectLst/>
                <a:latin typeface="PerpetuaStd"/>
              </a:rPr>
              <a:t> the option to </a:t>
            </a:r>
            <a:r>
              <a:rPr lang="fr-BE" sz="1800" dirty="0" err="1">
                <a:effectLst/>
                <a:latin typeface="PerpetuaStd"/>
              </a:rPr>
              <a:t>choose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less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accurate</a:t>
            </a:r>
            <a:r>
              <a:rPr lang="fr-BE" sz="1800" dirty="0">
                <a:effectLst/>
                <a:latin typeface="PerpetuaStd"/>
              </a:rPr>
              <a:t> ad </a:t>
            </a:r>
            <a:r>
              <a:rPr lang="fr-BE" sz="1800" dirty="0" err="1">
                <a:effectLst/>
                <a:latin typeface="PerpetuaStd"/>
              </a:rPr>
              <a:t>personalisation</a:t>
            </a:r>
            <a:r>
              <a:rPr lang="fr-BE" sz="1800" dirty="0">
                <a:effectLst/>
                <a:latin typeface="PerpetuaStd"/>
              </a:rPr>
              <a:t> are </a:t>
            </a:r>
            <a:r>
              <a:rPr lang="fr-BE" sz="1800" dirty="0" err="1">
                <a:effectLst/>
                <a:latin typeface="PerpetuaStd"/>
              </a:rPr>
              <a:t>unclear</a:t>
            </a:r>
            <a:r>
              <a:rPr lang="fr-BE" sz="1800" dirty="0">
                <a:effectLst/>
                <a:latin typeface="PerpetuaStd"/>
              </a:rPr>
              <a:t>. </a:t>
            </a:r>
            <a:r>
              <a:rPr lang="fr-BE" sz="1800" dirty="0" err="1">
                <a:effectLst/>
                <a:latin typeface="PerpetuaStd"/>
              </a:rPr>
              <a:t>They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could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grow</a:t>
            </a:r>
            <a:r>
              <a:rPr lang="fr-BE" sz="1800" dirty="0">
                <a:effectLst/>
                <a:latin typeface="PerpetuaStd"/>
              </a:rPr>
              <a:t> if </a:t>
            </a:r>
            <a:r>
              <a:rPr lang="fr-BE" sz="1800" dirty="0" err="1">
                <a:effectLst/>
                <a:latin typeface="PerpetuaStd"/>
              </a:rPr>
              <a:t>consumers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become</a:t>
            </a:r>
            <a:r>
              <a:rPr lang="fr-BE" sz="1800" dirty="0">
                <a:effectLst/>
                <a:latin typeface="PerpetuaStd"/>
              </a:rPr>
              <a:t> more </a:t>
            </a:r>
            <a:r>
              <a:rPr lang="fr-BE" sz="1800" dirty="0" err="1">
                <a:effectLst/>
                <a:latin typeface="PerpetuaStd"/>
              </a:rPr>
              <a:t>demanding</a:t>
            </a:r>
            <a:r>
              <a:rPr lang="fr-BE" sz="1800" dirty="0">
                <a:effectLst/>
                <a:latin typeface="PerpetuaStd"/>
              </a:rPr>
              <a:t>, and </a:t>
            </a:r>
            <a:r>
              <a:rPr lang="fr-BE" sz="1800" dirty="0" err="1">
                <a:effectLst/>
                <a:latin typeface="PerpetuaStd"/>
              </a:rPr>
              <a:t>low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personalisation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appears</a:t>
            </a:r>
            <a:r>
              <a:rPr lang="fr-BE" sz="1800" dirty="0">
                <a:effectLst/>
                <a:latin typeface="PerpetuaStd"/>
              </a:rPr>
              <a:t> </a:t>
            </a:r>
            <a:r>
              <a:rPr lang="fr-BE" sz="1800" dirty="0" err="1">
                <a:effectLst/>
                <a:latin typeface="PerpetuaStd"/>
              </a:rPr>
              <a:t>necessary</a:t>
            </a:r>
            <a:r>
              <a:rPr lang="fr-BE" sz="1800" dirty="0">
                <a:effectLst/>
                <a:latin typeface="PerpetuaStd"/>
              </a:rPr>
              <a:t> to gain, </a:t>
            </a:r>
            <a:r>
              <a:rPr lang="fr-BE" sz="1800" dirty="0" err="1">
                <a:effectLst/>
                <a:latin typeface="PerpetuaStd"/>
              </a:rPr>
              <a:t>keep</a:t>
            </a:r>
            <a:r>
              <a:rPr lang="fr-BE" sz="1800" dirty="0">
                <a:effectLst/>
                <a:latin typeface="PerpetuaStd"/>
              </a:rPr>
              <a:t> or regain </a:t>
            </a:r>
            <a:r>
              <a:rPr lang="fr-BE" sz="1800" dirty="0" err="1">
                <a:effectLst/>
                <a:latin typeface="PerpetuaStd"/>
              </a:rPr>
              <a:t>consumers</a:t>
            </a:r>
            <a:r>
              <a:rPr lang="fr-BE" sz="1800" dirty="0">
                <a:effectLst/>
                <a:latin typeface="PerpetuaStd"/>
              </a:rPr>
              <a:t>’ trust. </a:t>
            </a:r>
            <a:endParaRPr lang="fr-BE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92169-92D4-454D-87F3-4B80B63A80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2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CB0C3-825B-5B5F-6FCF-6B109756A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704F5F-FFF6-8956-E0B2-BE89EC7B7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A8379-55F5-C76C-1032-B77DC3C4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4B9CD2-7FA6-AD4F-6CAE-69B133EA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238CC9-193F-80E6-FD52-DC80374C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2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64562-0D91-14EE-5178-54C62A83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6E798D-87D3-FB13-8169-5991E9B5B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9464F-FAF2-83A9-88AB-ADAABB2E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7AF756-F74C-5820-529E-781B650D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BFECE4-D8EE-6EF2-2E4D-BA6CEDDA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9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061732-1ED8-5A02-758A-4D40732F0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8B03F8-CA94-5538-1EF2-7B7E1C3DD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52ECBA-5F69-F543-51AB-C1420152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B2905-EF02-81AE-A2C6-69F27714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C58BD6-CF57-B6EB-52C3-41DBA1E3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65606-E1BB-773E-8E8C-615596D5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453D9-2BCA-EB69-4989-54674202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B216D-232D-F11A-D835-391CF462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4EFAF2-6A25-F0C5-47F5-6FC49DA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E00CA6-2A62-D3F3-22C6-1E582B00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677BC-4EBD-AC4B-D227-D6139507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1B0B77-3CB4-50B0-2371-A865429F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ED2FE-20F8-988A-7B0E-B4D4E9C8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1D402-4024-2B79-9F38-292AF68F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FE59C3-75F9-0E39-749F-55445819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3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3E4D3-B841-ABDE-36E6-162B0371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786D25-9B04-FB20-9195-3E2237E60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96FEB4-F670-281E-8CBF-FA52E5E7A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BAD723-9CC1-9152-FC3E-4937F4A5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8420A-5360-FA06-4115-201AEB9F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96EAF2-5A70-0748-ACE1-BEA013DE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53F28-8DD8-74ED-20E1-60C5ABD6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7B7E0-0768-0B54-E50B-62AF9BA2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1FDF87-F54C-0FD0-BDC3-DC83CFA8D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698537-68FF-109D-55F0-26134122F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B97CBE-3800-9AA7-10A3-44245420E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11EB19-9D78-1EC3-1E54-A1123FD5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BE78CB-F969-B4AC-7E21-111C36D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8A82E-89EB-11C7-A413-55B95EA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E3765-0331-F997-C143-33475B80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03522E-98A0-A700-3387-D797E4F9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CC2402-E865-6041-59E7-6BBECF16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73089F-4F5B-B358-D8E6-332B289B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4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F45959-C5F9-4F17-973E-B5CBE5D1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8AC4E-9D71-1F77-7E05-EB00A8FA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6DB555-A475-401B-CFBF-0D87EB68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6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25797-124B-8F22-70AE-EC0F003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382608-B66F-438A-6C03-282E07D7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9C80B0-15ED-9299-AB56-8AB722ABF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2CEACE-609F-D688-1CB0-9408206E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384882-402F-0019-050A-3617E801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3BFC54-F74D-AD0F-E841-F1926984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5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AB0B7-74C8-B112-0ECE-EB3F307F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ACDFE5-EA1B-7275-E5FC-3C53AEA1E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DDC756-E83E-4032-5188-5BB1B49F6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85867F-3EE3-85D5-72FB-8DC9990F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B91995-30DE-FA1C-2B1B-0DA8C59E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EB0D9E-0D0B-FB26-3A61-517020BB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7FE625-0DD2-93BE-DEA7-8B3E722F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87605-EE6A-CCCC-C9F3-D980767AC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340E59-27CB-61AF-2ACA-59E746D73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23D8-7BA7-D14A-BE96-2726F1B7267D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EA74C-BB9C-5553-A1FB-955A93722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4F2B4F-2C04-B5DA-A0EC-D9F4CE9D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D5C9-C5A2-3B40-AC68-BA941CA0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0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6000"/>
          </a:blip>
          <a:srcRect l="15158" t="15352" r="28252" b="280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62361"/>
          <a:stretch>
            <a:fillRect/>
          </a:stretch>
        </p:blipFill>
        <p:spPr>
          <a:xfrm>
            <a:off x="685800" y="578745"/>
            <a:ext cx="3257585" cy="81753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46314" y="2083974"/>
            <a:ext cx="11342915" cy="637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3"/>
              </a:lnSpc>
            </a:pPr>
            <a:r>
              <a:rPr lang="en-US" sz="2933" b="1" dirty="0">
                <a:solidFill>
                  <a:schemeClr val="bg2"/>
                </a:solidFill>
                <a:latin typeface="Roboto Mono Regular"/>
              </a:rPr>
              <a:t>AI Powered Marketing: How to Protect Consumers?</a:t>
            </a:r>
            <a:endParaRPr lang="en-US" sz="3995" b="1" dirty="0">
              <a:solidFill>
                <a:schemeClr val="bg2"/>
              </a:solidFill>
              <a:latin typeface="Roboto Mono Regula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687895" y="2980059"/>
            <a:ext cx="4689872" cy="1055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Roboto Mono Regular"/>
              </a:rPr>
              <a:t>Anne-Lise Sibony – EU Law Prof Diana </a:t>
            </a:r>
            <a:r>
              <a:rPr lang="en-US" sz="2000" dirty="0" err="1">
                <a:solidFill>
                  <a:srgbClr val="FFFFFF"/>
                </a:solidFill>
                <a:latin typeface="Roboto Mono Regular"/>
              </a:rPr>
              <a:t>Mocanu</a:t>
            </a:r>
            <a:r>
              <a:rPr lang="en-US" sz="2000" dirty="0">
                <a:solidFill>
                  <a:srgbClr val="FFFFFF"/>
                </a:solidFill>
                <a:latin typeface="Roboto Mono Regular"/>
              </a:rPr>
              <a:t> (PhD Student)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Roboto Mono Regular"/>
              </a:rPr>
              <a:t>(</a:t>
            </a:r>
            <a:r>
              <a:rPr lang="en-US" sz="2000" dirty="0" err="1">
                <a:solidFill>
                  <a:srgbClr val="FFFFFF"/>
                </a:solidFill>
                <a:latin typeface="Roboto Mono Regular"/>
              </a:rPr>
              <a:t>UCLouvain</a:t>
            </a:r>
            <a:r>
              <a:rPr lang="en-US" sz="2000" dirty="0">
                <a:solidFill>
                  <a:srgbClr val="FFFFFF"/>
                </a:solidFill>
                <a:latin typeface="Roboto Mono Regular"/>
              </a:rPr>
              <a:t>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24345" y="953173"/>
            <a:ext cx="704579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r>
              <a:rPr lang="en-US" sz="3600">
                <a:solidFill>
                  <a:srgbClr val="FFFFFF"/>
                </a:solidFill>
                <a:latin typeface="Roboto"/>
              </a:rPr>
              <a:t>Annual Event 23 – Trustworthy </a:t>
            </a:r>
            <a:r>
              <a:rPr lang="en-US" sz="3600">
                <a:solidFill>
                  <a:srgbClr val="FF009D"/>
                </a:solidFill>
                <a:latin typeface="Roboto"/>
              </a:rPr>
              <a:t>AI</a:t>
            </a:r>
            <a:endParaRPr lang="en-US" sz="3600">
              <a:solidFill>
                <a:srgbClr val="FF009D"/>
              </a:solidFill>
              <a:latin typeface="Roboto Itali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B3A90E-B5C4-2CCF-F54F-5C67116F948A}"/>
              </a:ext>
            </a:extLst>
          </p:cNvPr>
          <p:cNvSpPr txBox="1"/>
          <p:nvPr/>
        </p:nvSpPr>
        <p:spPr>
          <a:xfrm>
            <a:off x="290183" y="4543469"/>
            <a:ext cx="2420485" cy="466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en-US" sz="1867">
                <a:solidFill>
                  <a:srgbClr val="FFFFFF"/>
                </a:solidFill>
                <a:latin typeface="Roboto"/>
              </a:rPr>
              <a:t>En</a:t>
            </a:r>
            <a:r>
              <a:rPr lang="en-US" sz="1867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collaboration avec</a:t>
            </a:r>
            <a:endParaRPr lang="en-US" sz="1867">
              <a:cs typeface="Calibri"/>
            </a:endParaRPr>
          </a:p>
        </p:txBody>
      </p:sp>
      <p:pic>
        <p:nvPicPr>
          <p:cNvPr id="30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FEEA0E31-8F43-2B8E-B8DE-FF8DEA71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5054600"/>
            <a:ext cx="1571625" cy="6902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0658D2-417B-2585-9FEE-CF21FE0C20C1}"/>
              </a:ext>
            </a:extLst>
          </p:cNvPr>
          <p:cNvSpPr txBox="1"/>
          <p:nvPr/>
        </p:nvSpPr>
        <p:spPr>
          <a:xfrm>
            <a:off x="10058400" y="4546600"/>
            <a:ext cx="1943567" cy="466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en-US" sz="1867">
                <a:solidFill>
                  <a:srgbClr val="FFFFFF"/>
                </a:solidFill>
                <a:latin typeface="Roboto"/>
              </a:rPr>
              <a:t>Avec le </a:t>
            </a:r>
            <a:r>
              <a:rPr lang="en-US" sz="1867" err="1">
                <a:solidFill>
                  <a:srgbClr val="FFFFFF"/>
                </a:solidFill>
                <a:latin typeface="Roboto"/>
              </a:rPr>
              <a:t>soutien</a:t>
            </a:r>
            <a:r>
              <a:rPr lang="en-US" sz="1867">
                <a:solidFill>
                  <a:srgbClr val="FFFFFF"/>
                </a:solidFill>
                <a:latin typeface="Roboto"/>
              </a:rPr>
              <a:t> de</a:t>
            </a:r>
            <a:endParaRPr lang="en-US" sz="1200">
              <a:cs typeface="Calibri"/>
            </a:endParaRPr>
          </a:p>
        </p:txBody>
      </p:sp>
      <p:pic>
        <p:nvPicPr>
          <p:cNvPr id="42" name="Picture 4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0479E9A-0059-2FD2-B700-E06493361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03467"/>
            <a:ext cx="2024183" cy="72797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C76694A-EF80-75C7-1F08-18E81E1C0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34" y="6011016"/>
            <a:ext cx="12200467" cy="847302"/>
          </a:xfrm>
          <a:prstGeom prst="rect">
            <a:avLst/>
          </a:prstGeom>
        </p:spPr>
      </p:pic>
      <p:pic>
        <p:nvPicPr>
          <p:cNvPr id="8" name="Image 7" descr="Une image contenant logo&#10;&#10;Description générée automatiquement">
            <a:extLst>
              <a:ext uri="{FF2B5EF4-FFF2-40B4-BE49-F238E27FC236}">
                <a16:creationId xmlns:a16="http://schemas.microsoft.com/office/drawing/2014/main" id="{E0224CCF-B2A6-68E3-A86A-5E47B464D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03" y="4695628"/>
            <a:ext cx="2156855" cy="895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D37CA-A6CE-5E54-BBF4-8940D5F6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CB9D7-0699-72E4-98DD-5DE8B651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VLOP chooses to offer several levels of personalisation </a:t>
            </a:r>
          </a:p>
          <a:p>
            <a:r>
              <a:rPr lang="en-GB" dirty="0"/>
              <a:t>It must give clear info and allow users to change personalisation settings</a:t>
            </a:r>
          </a:p>
          <a:p>
            <a:r>
              <a:rPr lang="en-GB" dirty="0">
                <a:solidFill>
                  <a:srgbClr val="FF009D"/>
                </a:solidFill>
              </a:rPr>
              <a:t>Ad personalisation</a:t>
            </a:r>
            <a:endParaRPr lang="en-GB" dirty="0"/>
          </a:p>
          <a:p>
            <a:pPr lvl="1">
              <a:buFont typeface="Wingdings" pitchFamily="2" charset="2"/>
              <a:buChar char="q"/>
            </a:pPr>
            <a:r>
              <a:rPr lang="en-GB" dirty="0"/>
              <a:t> Personalisation based on browsing behaviour </a:t>
            </a:r>
          </a:p>
          <a:p>
            <a:pPr lvl="1">
              <a:buFont typeface="Wingdings" pitchFamily="2" charset="2"/>
              <a:buChar char="q"/>
            </a:pPr>
            <a:r>
              <a:rPr lang="en-GB" dirty="0"/>
              <a:t> Personalisation based on browsing behaviour + social media activity</a:t>
            </a:r>
          </a:p>
          <a:p>
            <a:r>
              <a:rPr lang="en-GB" dirty="0">
                <a:solidFill>
                  <a:srgbClr val="FF009D"/>
                </a:solidFill>
              </a:rPr>
              <a:t>Recommender systems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/>
              <a:t> Recommendations based on browsing behaviour </a:t>
            </a:r>
          </a:p>
          <a:p>
            <a:pPr lvl="1">
              <a:buFont typeface="Wingdings" pitchFamily="2" charset="2"/>
              <a:buChar char="q"/>
            </a:pPr>
            <a:r>
              <a:rPr lang="en-GB" dirty="0"/>
              <a:t> Recommendations based on browsing behaviour + social media activity</a:t>
            </a:r>
          </a:p>
          <a:p>
            <a:pPr lvl="1">
              <a:buFont typeface="Wingdings" pitchFamily="2" charset="2"/>
              <a:buChar char="q"/>
            </a:pPr>
            <a:r>
              <a:rPr lang="en-GB" dirty="0"/>
              <a:t> No recommendation based on profiling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3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AFD62-3EE5-DD03-EA33-A62D0F00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perspective (3) </a:t>
            </a:r>
            <a:r>
              <a:rPr lang="en-GB" dirty="0">
                <a:solidFill>
                  <a:srgbClr val="FF009D"/>
                </a:solidFill>
              </a:rPr>
              <a:t>Data pooling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DD55D-E07C-8C81-C946-47185EF5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</a:rPr>
              <a:t>New defaults for Gatekeepers (e.g. Google) </a:t>
            </a:r>
          </a:p>
          <a:p>
            <a:r>
              <a:rPr lang="en-GB" sz="2400" dirty="0">
                <a:solidFill>
                  <a:srgbClr val="FF009D"/>
                </a:solidFill>
              </a:rPr>
              <a:t>No combini</a:t>
            </a:r>
            <a:r>
              <a:rPr lang="en-GB" sz="2400" dirty="0">
                <a:solidFill>
                  <a:srgbClr val="FF009D"/>
                </a:solidFill>
                <a:effectLst/>
              </a:rPr>
              <a:t>ng </a:t>
            </a:r>
            <a:r>
              <a:rPr lang="en-GB" sz="2400" dirty="0">
                <a:effectLst/>
              </a:rPr>
              <a:t>of personal data that was acquired during the operation of the “</a:t>
            </a:r>
            <a:r>
              <a:rPr lang="en-GB" sz="2400" dirty="0">
                <a:solidFill>
                  <a:srgbClr val="FF009D"/>
                </a:solidFill>
                <a:effectLst/>
              </a:rPr>
              <a:t>core platform</a:t>
            </a:r>
            <a:r>
              <a:rPr lang="en-GB" sz="2400" dirty="0">
                <a:effectLst/>
              </a:rPr>
              <a:t>” (</a:t>
            </a:r>
            <a:r>
              <a:rPr lang="en-GB" sz="2400" i="1" dirty="0">
                <a:effectLst/>
              </a:rPr>
              <a:t>e.g</a:t>
            </a:r>
            <a:r>
              <a:rPr lang="en-GB" sz="2400" dirty="0">
                <a:effectLst/>
              </a:rPr>
              <a:t>. Google search) with personal data obtained from </a:t>
            </a:r>
            <a:r>
              <a:rPr lang="en-GB" sz="2400" dirty="0">
                <a:solidFill>
                  <a:srgbClr val="FF009D"/>
                </a:solidFill>
                <a:effectLst/>
              </a:rPr>
              <a:t>other services</a:t>
            </a:r>
            <a:r>
              <a:rPr lang="en-GB" sz="2400" dirty="0">
                <a:effectLst/>
              </a:rPr>
              <a:t> offered by the same provider (</a:t>
            </a:r>
            <a:r>
              <a:rPr lang="en-GB" sz="2400" i="1" dirty="0">
                <a:effectLst/>
              </a:rPr>
              <a:t>e.g</a:t>
            </a:r>
            <a:r>
              <a:rPr lang="en-GB" sz="2400" dirty="0">
                <a:effectLst/>
              </a:rPr>
              <a:t>. YouTube) …</a:t>
            </a:r>
          </a:p>
          <a:p>
            <a:r>
              <a:rPr lang="en-GB" sz="2400" dirty="0"/>
              <a:t>… Unless user explicitly consents</a:t>
            </a:r>
            <a:endParaRPr lang="en-GB" sz="2400" dirty="0">
              <a:effectLst/>
            </a:endParaRPr>
          </a:p>
          <a:p>
            <a:r>
              <a:rPr lang="en-GB" sz="2400" dirty="0"/>
              <a:t>Aim: level playing field for competitors but could protect consumers</a:t>
            </a:r>
          </a:p>
          <a:p>
            <a:r>
              <a:rPr lang="en-GB" sz="2400" dirty="0">
                <a:effectLst/>
              </a:rPr>
              <a:t>…if not circumvented</a:t>
            </a:r>
            <a:r>
              <a:rPr lang="en-GB" sz="2400" dirty="0"/>
              <a:t> through</a:t>
            </a:r>
          </a:p>
          <a:p>
            <a:pPr lvl="1"/>
            <a:r>
              <a:rPr lang="en-GB" sz="2000" dirty="0">
                <a:effectLst/>
              </a:rPr>
              <a:t>Degra</a:t>
            </a:r>
            <a:r>
              <a:rPr lang="en-GB" sz="2000" dirty="0"/>
              <a:t>dation of service for those who choose </a:t>
            </a:r>
            <a:r>
              <a:rPr lang="en-GB" sz="2000" dirty="0" err="1"/>
              <a:t>blury</a:t>
            </a:r>
            <a:r>
              <a:rPr lang="en-GB" sz="2000" dirty="0"/>
              <a:t> profiling</a:t>
            </a:r>
          </a:p>
          <a:p>
            <a:pPr lvl="1"/>
            <a:r>
              <a:rPr lang="en-GB" sz="2000" dirty="0">
                <a:effectLst/>
              </a:rPr>
              <a:t>Dark patterns to extract consent to granular profiling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0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F09CF-9F31-F337-A63E-22E0774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 up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3261C-6FC2-6D5E-896B-E6A4F941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800"/>
            <a:ext cx="5768662" cy="4221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New provisions create a </a:t>
            </a:r>
            <a:r>
              <a:rPr lang="en-GB" dirty="0">
                <a:solidFill>
                  <a:srgbClr val="FF009D"/>
                </a:solidFill>
              </a:rPr>
              <a:t>right to a more pixelated digital portrait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If exercised (against VLOPs), could lead to </a:t>
            </a:r>
            <a:r>
              <a:rPr lang="en-GB" i="1" dirty="0">
                <a:solidFill>
                  <a:srgbClr val="FF009D"/>
                </a:solidFill>
              </a:rPr>
              <a:t>less accurate </a:t>
            </a:r>
            <a:r>
              <a:rPr lang="en-GB" dirty="0">
                <a:solidFill>
                  <a:srgbClr val="FF009D"/>
                </a:solidFill>
              </a:rPr>
              <a:t>personalisation</a:t>
            </a:r>
          </a:p>
          <a:p>
            <a:pPr marL="0" indent="0">
              <a:buNone/>
            </a:pPr>
            <a:r>
              <a:rPr lang="en-GB" dirty="0"/>
              <a:t>… at least until smaller platforms catch up and legitimately acquire enough data to produce digital twins made in Europe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CC9A12-FEA1-93C4-96A1-1407D6CC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06" y="1955800"/>
            <a:ext cx="5659794" cy="37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49122-40FE-74F1-F3DF-9E4DEB16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Une image contenant poupée&#10;&#10;Description générée automatiquement">
            <a:extLst>
              <a:ext uri="{FF2B5EF4-FFF2-40B4-BE49-F238E27FC236}">
                <a16:creationId xmlns:a16="http://schemas.microsoft.com/office/drawing/2014/main" id="{39965B72-0AEF-0BB3-7EA5-36F3431D1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628" y="1690688"/>
            <a:ext cx="3954564" cy="395456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19FF31-48B9-FD31-CA21-330F9DD758DB}"/>
              </a:ext>
            </a:extLst>
          </p:cNvPr>
          <p:cNvSpPr txBox="1"/>
          <p:nvPr/>
        </p:nvSpPr>
        <p:spPr>
          <a:xfrm>
            <a:off x="3876541" y="5847009"/>
            <a:ext cx="480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anne-lise.sibony@uclouvain.be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398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moroccoworldnews.com/wp-content/uploads/2016/11/US-Secretary-of-State-John-Kerry-visiting-a-bazar-in-Marrakech-640x427.jpg">
            <a:extLst>
              <a:ext uri="{FF2B5EF4-FFF2-40B4-BE49-F238E27FC236}">
                <a16:creationId xmlns:a16="http://schemas.microsoft.com/office/drawing/2014/main" id="{D0F26185-CC66-C24D-B16A-FB997A44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5" y="0"/>
            <a:ext cx="1027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38936-C0EF-834C-A14B-BFA91CC0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9D"/>
                </a:solidFill>
              </a:rPr>
              <a:t>AI-Powered </a:t>
            </a:r>
            <a:r>
              <a:rPr lang="en-GB" dirty="0"/>
              <a:t>Personalisation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C7456-B0F2-9643-9200-61BBC2FCD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8233"/>
            <a:ext cx="5459569" cy="3323311"/>
          </a:xfrm>
        </p:spPr>
        <p:txBody>
          <a:bodyPr>
            <a:normAutofit/>
          </a:bodyPr>
          <a:lstStyle/>
          <a:p>
            <a:r>
              <a:rPr lang="en-GB" sz="3200" dirty="0"/>
              <a:t>Use of AI: leap in scale and sophistication</a:t>
            </a:r>
          </a:p>
          <a:p>
            <a:r>
              <a:rPr lang="en-GB" sz="3200" dirty="0"/>
              <a:t>Exploitation of biases prevalent in a group of consumers </a:t>
            </a:r>
          </a:p>
        </p:txBody>
      </p:sp>
      <p:pic>
        <p:nvPicPr>
          <p:cNvPr id="4" name="Picture 6" descr="mage result for online">
            <a:extLst>
              <a:ext uri="{FF2B5EF4-FFF2-40B4-BE49-F238E27FC236}">
                <a16:creationId xmlns:a16="http://schemas.microsoft.com/office/drawing/2014/main" id="{8060C4FC-61C3-9848-A94E-5D39B77F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2" y="2118233"/>
            <a:ext cx="5551024" cy="33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4BD5B-A7AF-40E7-14C3-D8C61FC7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0D40AE-D260-6905-C3EA-9C65EA1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97452" cy="4295775"/>
          </a:xfrm>
        </p:spPr>
        <p:txBody>
          <a:bodyPr>
            <a:normAutofit/>
          </a:bodyPr>
          <a:lstStyle/>
          <a:p>
            <a:r>
              <a:rPr lang="en-GB" dirty="0"/>
              <a:t>Mass production of ‘persuasion profiles’ (‘digital twins’)</a:t>
            </a:r>
            <a:endParaRPr lang="en-GB" dirty="0">
              <a:solidFill>
                <a:srgbClr val="FF009D"/>
              </a:solidFill>
            </a:endParaRPr>
          </a:p>
          <a:p>
            <a:r>
              <a:rPr lang="en-GB" dirty="0"/>
              <a:t>Profiling based on </a:t>
            </a:r>
          </a:p>
          <a:p>
            <a:pPr lvl="1"/>
            <a:r>
              <a:rPr lang="en-GB" dirty="0"/>
              <a:t>Web usage mining </a:t>
            </a:r>
          </a:p>
          <a:p>
            <a:pPr lvl="1"/>
            <a:r>
              <a:rPr lang="en-GB" dirty="0"/>
              <a:t>Data collected from smart sensors</a:t>
            </a:r>
          </a:p>
          <a:p>
            <a:r>
              <a:rPr lang="en-GB" dirty="0"/>
              <a:t>Allows automated personalisation of</a:t>
            </a:r>
          </a:p>
          <a:p>
            <a:pPr lvl="1"/>
            <a:r>
              <a:rPr lang="en-GB" dirty="0"/>
              <a:t>Ads</a:t>
            </a:r>
          </a:p>
          <a:p>
            <a:pPr lvl="1"/>
            <a:r>
              <a:rPr lang="en-GB" dirty="0"/>
              <a:t>Recommendations</a:t>
            </a:r>
          </a:p>
          <a:p>
            <a:pPr lvl="1"/>
            <a:r>
              <a:rPr lang="en-GB" dirty="0"/>
              <a:t>Decision environments</a:t>
            </a:r>
          </a:p>
          <a:p>
            <a:pPr lvl="1"/>
            <a:r>
              <a:rPr lang="en-GB" dirty="0"/>
              <a:t>Prices</a:t>
            </a:r>
          </a:p>
          <a:p>
            <a:endParaRPr lang="en-GB" dirty="0"/>
          </a:p>
        </p:txBody>
      </p:sp>
      <p:pic>
        <p:nvPicPr>
          <p:cNvPr id="1030" name="Picture 6" descr="What is customer &lt;b&gt;profiling&lt;/b&gt; and how to apply it">
            <a:extLst>
              <a:ext uri="{FF2B5EF4-FFF2-40B4-BE49-F238E27FC236}">
                <a16:creationId xmlns:a16="http://schemas.microsoft.com/office/drawing/2014/main" id="{72DFD4CE-C201-2E4E-DC01-1EED96C5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09" y="4314422"/>
            <a:ext cx="5626190" cy="25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81578-BD79-D270-B3A1-EA413CE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Personalised ads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DE433-E6F7-74B9-5244-734BD954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E.g. particularly myopic consumers see </a:t>
            </a:r>
          </a:p>
          <a:p>
            <a:pPr lvl="1"/>
            <a:r>
              <a:rPr lang="en-GB" sz="2800" dirty="0"/>
              <a:t>very salient upfront </a:t>
            </a:r>
            <a:r>
              <a:rPr lang="en-GB" sz="2800" dirty="0">
                <a:solidFill>
                  <a:srgbClr val="FF009D"/>
                </a:solidFill>
              </a:rPr>
              <a:t>‘free’ </a:t>
            </a:r>
            <a:r>
              <a:rPr lang="en-GB" sz="2800" dirty="0"/>
              <a:t>offer (mobile phone) </a:t>
            </a:r>
          </a:p>
          <a:p>
            <a:pPr lvl="1"/>
            <a:r>
              <a:rPr lang="en-GB" sz="2800" dirty="0"/>
              <a:t>and some important details of the phone plan are 3 clicks away</a:t>
            </a:r>
          </a:p>
          <a:p>
            <a:r>
              <a:rPr lang="en-GB" sz="3200" dirty="0"/>
              <a:t>Consumers with low financial literacy see ad for investment in cryptocurrency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/>
              <a:t>Potential to favour harmful transactions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8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7CECEA-46CC-70A2-A0E0-59024DE6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/>
              <a:t>Personalised prices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ED0C4-0C93-D357-C9DF-19246BA3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GB" dirty="0"/>
              <a:t>Ticket more expensive if data indicates high readiness to pay</a:t>
            </a:r>
          </a:p>
          <a:p>
            <a:pPr lvl="1"/>
            <a:r>
              <a:rPr lang="en-GB" dirty="0"/>
              <a:t>Apple computer</a:t>
            </a:r>
          </a:p>
          <a:p>
            <a:pPr lvl="1"/>
            <a:r>
              <a:rPr lang="en-GB" dirty="0"/>
              <a:t>Consumer browsing history about destination</a:t>
            </a:r>
          </a:p>
          <a:p>
            <a:pPr lvl="1"/>
            <a:r>
              <a:rPr lang="en-GB" dirty="0"/>
              <a:t>Combined tiny cues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790BD0-167C-F6B6-7E92-A5EF11566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4" b="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Importance of Business &lt;b&gt;Ethics&lt;/b&gt; | SBU Online">
            <a:extLst>
              <a:ext uri="{FF2B5EF4-FFF2-40B4-BE49-F238E27FC236}">
                <a16:creationId xmlns:a16="http://schemas.microsoft.com/office/drawing/2014/main" id="{1901F8CD-A6E8-96AF-1876-EDC9D040B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8" y="42252"/>
            <a:ext cx="10242243" cy="68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2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8386E-3B12-49B6-595A-7A1891E7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9D"/>
                </a:solidFill>
              </a:rPr>
              <a:t>Data Harvesting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F8FC7E-4055-93B1-EB1A-413511002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 focus: </a:t>
            </a:r>
            <a:r>
              <a:rPr lang="en-GB" dirty="0">
                <a:solidFill>
                  <a:srgbClr val="FF009D"/>
                </a:solidFill>
              </a:rPr>
              <a:t>How </a:t>
            </a:r>
            <a:r>
              <a:rPr lang="en-GB" dirty="0"/>
              <a:t>data can be collected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(GDPR)</a:t>
            </a:r>
          </a:p>
          <a:p>
            <a:pPr lvl="1"/>
            <a:r>
              <a:rPr lang="en-GB" dirty="0"/>
              <a:t>Dark patterns affecting privacy settings are illegal (Decision against Meta, 2022)</a:t>
            </a:r>
          </a:p>
          <a:p>
            <a:pPr lvl="1"/>
            <a:r>
              <a:rPr lang="en-GB" dirty="0"/>
              <a:t>But enforcement slow and fines low</a:t>
            </a:r>
          </a:p>
          <a:p>
            <a:r>
              <a:rPr lang="en-GB" dirty="0"/>
              <a:t>Shift: </a:t>
            </a:r>
            <a:r>
              <a:rPr lang="en-GB" dirty="0">
                <a:solidFill>
                  <a:srgbClr val="FF009D"/>
                </a:solidFill>
              </a:rPr>
              <a:t>Who</a:t>
            </a:r>
            <a:r>
              <a:rPr lang="en-GB" dirty="0"/>
              <a:t> can use </a:t>
            </a:r>
            <a:r>
              <a:rPr lang="en-GB" dirty="0">
                <a:solidFill>
                  <a:srgbClr val="FF009D"/>
                </a:solidFill>
              </a:rPr>
              <a:t>what</a:t>
            </a:r>
            <a:r>
              <a:rPr lang="en-GB" dirty="0"/>
              <a:t> data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(DMA, DSA)</a:t>
            </a:r>
          </a:p>
          <a:p>
            <a:pPr lvl="1"/>
            <a:r>
              <a:rPr lang="en-GB" dirty="0"/>
              <a:t>Asymmetric obligations: very large platforms subject to stricter rules</a:t>
            </a:r>
          </a:p>
          <a:p>
            <a:pPr lvl="1"/>
            <a:r>
              <a:rPr lang="en-GB" dirty="0"/>
              <a:t>Use of certain (sensitive) data is restricted</a:t>
            </a:r>
          </a:p>
        </p:txBody>
      </p:sp>
    </p:spTree>
    <p:extLst>
      <p:ext uri="{BB962C8B-B14F-4D97-AF65-F5344CB8AC3E}">
        <p14:creationId xmlns:p14="http://schemas.microsoft.com/office/powerpoint/2010/main" val="41264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27177-7539-74B0-BC96-D8F6F8ED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9D"/>
                </a:solidFill>
              </a:rPr>
              <a:t>Data Usage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A094D-C7A6-4DE5-CE35-7AE40CB16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Personalisation must be </a:t>
            </a:r>
            <a:r>
              <a:rPr lang="en-GB" dirty="0">
                <a:solidFill>
                  <a:srgbClr val="FF009D"/>
                </a:solidFill>
              </a:rPr>
              <a:t>transparent</a:t>
            </a:r>
            <a:r>
              <a:rPr lang="en-GB" dirty="0"/>
              <a:t> (always)</a:t>
            </a:r>
          </a:p>
          <a:p>
            <a:pPr lvl="1"/>
            <a:r>
              <a:rPr lang="en-GB" dirty="0"/>
              <a:t>Disclosure of ‘main parameters’ which lead to ranking of offers (Consumer rights directive)/ targeting of ads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(DSA)</a:t>
            </a:r>
          </a:p>
          <a:p>
            <a:r>
              <a:rPr lang="en-GB" dirty="0"/>
              <a:t>Give (some) </a:t>
            </a:r>
            <a:r>
              <a:rPr lang="en-GB" dirty="0">
                <a:solidFill>
                  <a:srgbClr val="FF009D"/>
                </a:solidFill>
              </a:rPr>
              <a:t>control over personalisation settings </a:t>
            </a:r>
            <a:r>
              <a:rPr lang="en-GB" dirty="0"/>
              <a:t>(ads, recommendations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(DSA)</a:t>
            </a:r>
            <a:endParaRPr lang="en-GB" dirty="0"/>
          </a:p>
          <a:p>
            <a:pPr lvl="1"/>
            <a:r>
              <a:rPr lang="en-GB" dirty="0"/>
              <a:t>Mandatory only for VLOPs, </a:t>
            </a:r>
            <a:r>
              <a:rPr lang="en-GB" i="1" dirty="0"/>
              <a:t>if</a:t>
            </a:r>
            <a:r>
              <a:rPr lang="en-GB" dirty="0">
                <a:solidFill>
                  <a:srgbClr val="FF009D"/>
                </a:solidFill>
              </a:rPr>
              <a:t> </a:t>
            </a:r>
            <a:r>
              <a:rPr lang="en-GB" dirty="0"/>
              <a:t>the platform chooses to offer</a:t>
            </a:r>
            <a:r>
              <a:rPr lang="en-GB" dirty="0">
                <a:solidFill>
                  <a:srgbClr val="FF009D"/>
                </a:solidFill>
              </a:rPr>
              <a:t> </a:t>
            </a:r>
            <a:r>
              <a:rPr lang="en-GB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11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80ADF37ADF44973542380C3C41E4" ma:contentTypeVersion="15" ma:contentTypeDescription="Crée un document." ma:contentTypeScope="" ma:versionID="10b8f9e7fbe4147c7484a33ca76488b2">
  <xsd:schema xmlns:xsd="http://www.w3.org/2001/XMLSchema" xmlns:xs="http://www.w3.org/2001/XMLSchema" xmlns:p="http://schemas.microsoft.com/office/2006/metadata/properties" xmlns:ns2="e871556a-fa30-4205-9c84-525bf18ef980" xmlns:ns3="0058a729-3464-4b72-ae1f-e4b6d2a633fa" targetNamespace="http://schemas.microsoft.com/office/2006/metadata/properties" ma:root="true" ma:fieldsID="73202dab2975270c56de3f5e8e84c2f1" ns2:_="" ns3:_="">
    <xsd:import namespace="e871556a-fa30-4205-9c84-525bf18ef980"/>
    <xsd:import namespace="0058a729-3464-4b72-ae1f-e4b6d2a63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556a-fa30-4205-9c84-525bf18ef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8a729-3464-4b72-ae1f-e4b6d2a63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ece7a1-1bab-4ee8-ab64-61f4546cd0f3}" ma:internalName="TaxCatchAll" ma:showField="CatchAllData" ma:web="0058a729-3464-4b72-ae1f-e4b6d2a633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58a729-3464-4b72-ae1f-e4b6d2a633fa" xsi:nil="true"/>
    <lcf76f155ced4ddcb4097134ff3c332f xmlns="e871556a-fa30-4205-9c84-525bf18ef9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1ADDC-1751-4545-A85E-0E4E605B3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1556a-fa30-4205-9c84-525bf18ef980"/>
    <ds:schemaRef ds:uri="0058a729-3464-4b72-ae1f-e4b6d2a633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233DF0-C37C-427B-9432-59969F376067}">
  <ds:schemaRefs>
    <ds:schemaRef ds:uri="http://schemas.microsoft.com/office/2006/metadata/properties"/>
    <ds:schemaRef ds:uri="http://schemas.microsoft.com/office/infopath/2007/PartnerControls"/>
    <ds:schemaRef ds:uri="0058a729-3464-4b72-ae1f-e4b6d2a633fa"/>
    <ds:schemaRef ds:uri="e871556a-fa30-4205-9c84-525bf18ef980"/>
  </ds:schemaRefs>
</ds:datastoreItem>
</file>

<file path=customXml/itemProps3.xml><?xml version="1.0" encoding="utf-8"?>
<ds:datastoreItem xmlns:ds="http://schemas.openxmlformats.org/officeDocument/2006/customXml" ds:itemID="{1F64B37F-83EC-40D1-A741-81B1B2697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Widescreen</PresentationFormat>
  <Paragraphs>80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PerpetuaStd</vt:lpstr>
      <vt:lpstr>Roboto</vt:lpstr>
      <vt:lpstr>Roboto Italics</vt:lpstr>
      <vt:lpstr>Roboto Mono Regular</vt:lpstr>
      <vt:lpstr>Wingdings</vt:lpstr>
      <vt:lpstr>Thème Office</vt:lpstr>
      <vt:lpstr>PowerPoint Presentation</vt:lpstr>
      <vt:lpstr>PowerPoint Presentation</vt:lpstr>
      <vt:lpstr>AI-Powered Personalisation</vt:lpstr>
      <vt:lpstr>Profiling</vt:lpstr>
      <vt:lpstr>Personalised ads </vt:lpstr>
      <vt:lpstr>Personalised prices </vt:lpstr>
      <vt:lpstr>PowerPoint Presentation</vt:lpstr>
      <vt:lpstr>Data Harvesting</vt:lpstr>
      <vt:lpstr>Data Usage</vt:lpstr>
      <vt:lpstr>Examples </vt:lpstr>
      <vt:lpstr>Legal perspective (3) Data pooling</vt:lpstr>
      <vt:lpstr>Wrap up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Anne-Lise Sibony</dc:creator>
  <cp:lastModifiedBy>Nicodème Germeau</cp:lastModifiedBy>
  <cp:revision>2</cp:revision>
  <dcterms:created xsi:type="dcterms:W3CDTF">2023-06-08T13:28:19Z</dcterms:created>
  <dcterms:modified xsi:type="dcterms:W3CDTF">2023-07-27T15:01:02Z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0x010100F01D80ADF37ADF44973542380C3C41E4</vt:lpwstr>
  </property>
</Properties>
</file>